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3"/>
  </p:notes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312" r:id="rId9"/>
    <p:sldId id="313" r:id="rId10"/>
    <p:sldId id="318" r:id="rId11"/>
    <p:sldId id="327" r:id="rId12"/>
    <p:sldId id="314" r:id="rId13"/>
    <p:sldId id="328" r:id="rId14"/>
    <p:sldId id="315" r:id="rId15"/>
    <p:sldId id="316" r:id="rId16"/>
    <p:sldId id="321" r:id="rId17"/>
    <p:sldId id="271" r:id="rId18"/>
    <p:sldId id="270" r:id="rId19"/>
    <p:sldId id="269" r:id="rId20"/>
    <p:sldId id="282" r:id="rId21"/>
    <p:sldId id="284" r:id="rId22"/>
    <p:sldId id="283" r:id="rId23"/>
    <p:sldId id="299" r:id="rId24"/>
    <p:sldId id="257" r:id="rId25"/>
    <p:sldId id="260" r:id="rId26"/>
    <p:sldId id="261" r:id="rId27"/>
    <p:sldId id="263" r:id="rId28"/>
    <p:sldId id="262" r:id="rId29"/>
    <p:sldId id="267" r:id="rId30"/>
    <p:sldId id="268" r:id="rId31"/>
    <p:sldId id="266" r:id="rId32"/>
    <p:sldId id="258" r:id="rId33"/>
    <p:sldId id="300" r:id="rId34"/>
    <p:sldId id="279" r:id="rId35"/>
    <p:sldId id="322" r:id="rId36"/>
    <p:sldId id="323" r:id="rId37"/>
    <p:sldId id="329" r:id="rId38"/>
    <p:sldId id="324" r:id="rId39"/>
    <p:sldId id="325" r:id="rId40"/>
    <p:sldId id="326" r:id="rId41"/>
    <p:sldId id="275" r:id="rId42"/>
  </p:sldIdLst>
  <p:sldSz cx="9144000" cy="6858000" type="screen4x3"/>
  <p:notesSz cx="7315200" cy="9601200"/>
  <p:custDataLst>
    <p:tags r:id="rId44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4909" autoAdjust="0"/>
  </p:normalViewPr>
  <p:slideViewPr>
    <p:cSldViewPr>
      <p:cViewPr varScale="1">
        <p:scale>
          <a:sx n="88" d="100"/>
          <a:sy n="88" d="100"/>
        </p:scale>
        <p:origin x="1050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image" Target="../media/image5.emf"/><Relationship Id="rId5" Type="http://schemas.openxmlformats.org/officeDocument/2006/relationships/image" Target="../media/image9.emf"/><Relationship Id="rId4" Type="http://schemas.openxmlformats.org/officeDocument/2006/relationships/image" Target="../media/image8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wmf"/><Relationship Id="rId1" Type="http://schemas.openxmlformats.org/officeDocument/2006/relationships/image" Target="../media/image13.wmf"/><Relationship Id="rId5" Type="http://schemas.openxmlformats.org/officeDocument/2006/relationships/image" Target="../media/image17.wmf"/><Relationship Id="rId4" Type="http://schemas.openxmlformats.org/officeDocument/2006/relationships/image" Target="../media/image16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8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wmf"/><Relationship Id="rId1" Type="http://schemas.openxmlformats.org/officeDocument/2006/relationships/image" Target="../media/image21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27782768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 dirty="0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Forelæsning: 25 personer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Another example:</a:t>
            </a:r>
          </a:p>
          <a:p>
            <a:endParaRPr lang="en-US" dirty="0"/>
          </a:p>
          <a:p>
            <a:r>
              <a:rPr lang="en-US" dirty="0"/>
              <a:t>Images of Iijima have their average intensity level rescaled with the intensity of the local image patch in Koenderinks image.</a:t>
            </a:r>
          </a:p>
          <a:p>
            <a:endParaRPr lang="en-US" dirty="0"/>
          </a:p>
          <a:p>
            <a:r>
              <a:rPr lang="en-US" dirty="0"/>
              <a:t>We can interpret</a:t>
            </a:r>
            <a:r>
              <a:rPr lang="en-US" baseline="0" dirty="0"/>
              <a:t> this image at fine scales and see Iijima or at large scales and see Koenderink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28</a:t>
            </a:fld>
            <a:endParaRPr lang="da-DK" dirty="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Here we see the same object at different</a:t>
            </a:r>
            <a:r>
              <a:rPr lang="en-US" baseline="0" dirty="0"/>
              <a:t> resolutions. </a:t>
            </a:r>
          </a:p>
          <a:p>
            <a:r>
              <a:rPr lang="en-US" baseline="0" dirty="0"/>
              <a:t>It is the same object but it appear differently.</a:t>
            </a:r>
          </a:p>
          <a:p>
            <a:r>
              <a:rPr lang="en-US" baseline="0" dirty="0"/>
              <a:t>How do we become robust to this effect?</a:t>
            </a:r>
          </a:p>
          <a:p>
            <a:r>
              <a:rPr lang="en-US" baseline="0" dirty="0"/>
              <a:t>Answer: Do processing at multiple scales to achieve scale invariance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Move the object slightly in front of the camera and the image changes drastically at grid scale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30</a:t>
            </a:fld>
            <a:endParaRPr lang="da-DK" dirty="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year: Consider dropping this slide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31</a:t>
            </a:fld>
            <a:endParaRPr lang="da-DK"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At scale sigma=0</a:t>
            </a:r>
            <a:r>
              <a:rPr lang="en-US" baseline="0" dirty="0"/>
              <a:t> we have the original image</a:t>
            </a:r>
          </a:p>
          <a:p>
            <a:endParaRPr lang="en-US" baseline="0" dirty="0"/>
          </a:p>
          <a:p>
            <a:r>
              <a:rPr lang="en-US" baseline="0" dirty="0"/>
              <a:t>Next year: Try to make a 3D illustration of the scale space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33</a:t>
            </a:fld>
            <a:endParaRPr lang="da-DK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This is simply an</a:t>
            </a:r>
            <a:r>
              <a:rPr lang="en-US" baseline="0" dirty="0"/>
              <a:t> implementation of scale space taking advantage of the reduction in detail</a:t>
            </a:r>
          </a:p>
          <a:p>
            <a:endParaRPr lang="en-US" baseline="0" dirty="0"/>
          </a:p>
          <a:p>
            <a:r>
              <a:rPr lang="en-US" baseline="0" dirty="0"/>
              <a:t>Next year: Consider adding a bit more details here: E.g. subsample by taking every second pixels after Gaussian blurring.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34</a:t>
            </a:fld>
            <a:endParaRPr lang="da-DK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Next year: The Lindeberg</a:t>
            </a:r>
            <a:r>
              <a:rPr lang="en-US" baseline="0" dirty="0"/>
              <a:t> paper I think is overkill for them – convert it to additional material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41</a:t>
            </a:fld>
            <a:endParaRPr lang="da-DK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14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37992520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Two different views of the</a:t>
            </a:r>
            <a:r>
              <a:rPr lang="en-US" baseline="0" dirty="0"/>
              <a:t> same building</a:t>
            </a:r>
          </a:p>
          <a:p>
            <a:endParaRPr lang="en-US" baseline="0" dirty="0"/>
          </a:p>
          <a:p>
            <a:r>
              <a:rPr lang="en-US" baseline="0" dirty="0"/>
              <a:t>Ideally we would like to find the location in the other image that corresponds to the same physical location on the building.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18</a:t>
            </a:fld>
            <a:endParaRPr lang="da-DK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Find potential matches</a:t>
            </a:r>
            <a:r>
              <a:rPr lang="en-US" baseline="0" dirty="0"/>
              <a:t> – in principal we can have several candidates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 dirty="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We</a:t>
            </a:r>
            <a:r>
              <a:rPr lang="en-US" baseline="0" dirty="0"/>
              <a:t> can match distinct point structures, but curves are not trivial to match.</a:t>
            </a:r>
          </a:p>
          <a:p>
            <a:endParaRPr lang="en-US" baseline="0" dirty="0"/>
          </a:p>
          <a:p>
            <a:r>
              <a:rPr lang="en-US" baseline="0" dirty="0"/>
              <a:t>Make a drawing of two curves and explain the problem.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20</a:t>
            </a:fld>
            <a:endParaRPr lang="da-DK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Since</a:t>
            </a:r>
            <a:r>
              <a:rPr lang="en-US" baseline="0" dirty="0"/>
              <a:t> not all locations are easily matched why not try to find good points to match?</a:t>
            </a:r>
          </a:p>
          <a:p>
            <a:endParaRPr lang="en-US" baseline="0" dirty="0"/>
          </a:p>
          <a:p>
            <a:r>
              <a:rPr lang="en-US" baseline="0" dirty="0"/>
              <a:t>Lets consider the sparse approach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21</a:t>
            </a:fld>
            <a:endParaRPr lang="da-DK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Yellow</a:t>
            </a:r>
            <a:r>
              <a:rPr lang="en-US" baseline="0" dirty="0"/>
              <a:t>: Dark blobs</a:t>
            </a:r>
          </a:p>
          <a:p>
            <a:r>
              <a:rPr lang="en-US" baseline="0" dirty="0"/>
              <a:t>Red: Bright blobs</a:t>
            </a:r>
          </a:p>
          <a:p>
            <a:r>
              <a:rPr lang="en-US" baseline="0" dirty="0"/>
              <a:t>Scale = 4</a:t>
            </a:r>
          </a:p>
          <a:p>
            <a:endParaRPr lang="en-US" baseline="0" dirty="0"/>
          </a:p>
          <a:p>
            <a:r>
              <a:rPr lang="en-US" baseline="0" dirty="0"/>
              <a:t>It also trickers on edges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23</a:t>
            </a:fld>
            <a:endParaRPr lang="da-DK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From outer space to atoms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25</a:t>
            </a:fld>
            <a:endParaRPr lang="da-DK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Dithering effect on the</a:t>
            </a:r>
            <a:r>
              <a:rPr lang="en-US" baseline="0" dirty="0"/>
              <a:t> cats image and the text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27</a:t>
            </a:fld>
            <a:endParaRPr lang="da-DK" dirty="0"/>
          </a:p>
        </p:txBody>
      </p:sp>
    </p:spTree>
    <p:extLst>
      <p:ext uri="{BB962C8B-B14F-4D97-AF65-F5344CB8AC3E}">
        <p14:creationId xmlns:p14="http://schemas.microsoft.com/office/powerpoint/2010/main" val="117240785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OverObj">
  <p:cSld name="Title and Tex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143000"/>
            <a:ext cx="8229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3733800"/>
            <a:ext cx="8229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Measurements and scale; PhD course on Scale Space, </a:t>
            </a:r>
            <a:r>
              <a:rPr lang="en-US" dirty="0" err="1"/>
              <a:t>Cph</a:t>
            </a:r>
            <a:r>
              <a:rPr lang="en-US" dirty="0"/>
              <a:t> 1-5 Dec 2003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ECE61038-8597-BC4F-AEEF-FE1747EC95E0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>
  <p:cSld name="Title, Conten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143000"/>
            <a:ext cx="4038600" cy="50292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1430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800600" y="37338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Measurements and scale; PhD course on Scale Space, Cph 1-5 Dec 2003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21E3B22C-5572-B842-9411-56425F3C34EF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28600"/>
            <a:ext cx="8229600" cy="762000"/>
          </a:xfrm>
        </p:spPr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1430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800600" y="11430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7338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800600" y="3733800"/>
            <a:ext cx="4038600" cy="2438400"/>
          </a:xfrm>
        </p:spPr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0"/>
          </p:nvPr>
        </p:nvSpPr>
        <p:spPr>
          <a:xfrm>
            <a:off x="609600" y="6400800"/>
            <a:ext cx="6483350" cy="3048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Measurements and scale; PhD course on Scale Space, Cph 1-5 Dec 2003</a:t>
            </a: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0" y="6019800"/>
            <a:ext cx="381000" cy="685800"/>
          </a:xfrm>
        </p:spPr>
        <p:txBody>
          <a:bodyPr/>
          <a:lstStyle>
            <a:lvl1pPr>
              <a:defRPr smtClean="0">
                <a:solidFill>
                  <a:schemeClr val="bg2"/>
                </a:solidFill>
              </a:defRPr>
            </a:lvl1pPr>
          </a:lstStyle>
          <a:p>
            <a:fld id="{B8058BB2-56CE-D340-8B0A-E9852EF80C91}" type="slidenum">
              <a:rPr lang="en-US"/>
              <a:pPr/>
              <a:t>‹#›</a:t>
            </a:fld>
            <a:endParaRPr lang="da-DK"/>
          </a:p>
          <a:p>
            <a:r>
              <a:rPr lang="da-DK"/>
              <a:t>14</a:t>
            </a:r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6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 dirty="0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 dirty="0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12" Type="http://schemas.openxmlformats.org/officeDocument/2006/relationships/image" Target="../media/image1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14.wmf"/><Relationship Id="rId11" Type="http://schemas.openxmlformats.org/officeDocument/2006/relationships/oleObject" Target="../embeddings/oleObject11.bin"/><Relationship Id="rId5" Type="http://schemas.openxmlformats.org/officeDocument/2006/relationships/oleObject" Target="../embeddings/oleObject8.bin"/><Relationship Id="rId10" Type="http://schemas.openxmlformats.org/officeDocument/2006/relationships/image" Target="../media/image16.emf"/><Relationship Id="rId4" Type="http://schemas.openxmlformats.org/officeDocument/2006/relationships/image" Target="../media/image13.wmf"/><Relationship Id="rId9" Type="http://schemas.openxmlformats.org/officeDocument/2006/relationships/oleObject" Target="../embeddings/oleObject10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18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7" Type="http://schemas.openxmlformats.org/officeDocument/2006/relationships/image" Target="../media/image22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14.bin"/><Relationship Id="rId5" Type="http://schemas.openxmlformats.org/officeDocument/2006/relationships/image" Target="../media/image21.emf"/><Relationship Id="rId4" Type="http://schemas.openxmlformats.org/officeDocument/2006/relationships/oleObject" Target="../embeddings/oleObject13.bin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w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8.wmf"/><Relationship Id="rId4" Type="http://schemas.openxmlformats.org/officeDocument/2006/relationships/image" Target="../media/image27.w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micro.magnet.fsu.edu/primer/java/scienceopticsu/powersof10/index.html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w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36.wmf"/><Relationship Id="rId4" Type="http://schemas.openxmlformats.org/officeDocument/2006/relationships/image" Target="../media/image35.wmf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7.jpeg"/><Relationship Id="rId7" Type="http://schemas.openxmlformats.org/officeDocument/2006/relationships/image" Target="../media/image4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4" Type="http://schemas.openxmlformats.org/officeDocument/2006/relationships/image" Target="../media/image3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emf"/><Relationship Id="rId13" Type="http://schemas.openxmlformats.org/officeDocument/2006/relationships/image" Target="../media/image45.emf"/><Relationship Id="rId3" Type="http://schemas.openxmlformats.org/officeDocument/2006/relationships/notesSlide" Target="../notesSlides/notesSlide14.xml"/><Relationship Id="rId7" Type="http://schemas.openxmlformats.org/officeDocument/2006/relationships/image" Target="../media/image49.emf"/><Relationship Id="rId12" Type="http://schemas.openxmlformats.org/officeDocument/2006/relationships/oleObject" Target="../embeddings/oleObject16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48.emf"/><Relationship Id="rId11" Type="http://schemas.openxmlformats.org/officeDocument/2006/relationships/image" Target="../media/image44.emf"/><Relationship Id="rId5" Type="http://schemas.openxmlformats.org/officeDocument/2006/relationships/image" Target="../media/image47.emf"/><Relationship Id="rId10" Type="http://schemas.openxmlformats.org/officeDocument/2006/relationships/oleObject" Target="../embeddings/oleObject15.bin"/><Relationship Id="rId4" Type="http://schemas.openxmlformats.org/officeDocument/2006/relationships/image" Target="../media/image46.emf"/><Relationship Id="rId9" Type="http://schemas.openxmlformats.org/officeDocument/2006/relationships/image" Target="../media/image51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9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6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8.emf"/><Relationship Id="rId4" Type="http://schemas.openxmlformats.org/officeDocument/2006/relationships/image" Target="../media/image5.emf"/><Relationship Id="rId9" Type="http://schemas.openxmlformats.org/officeDocument/2006/relationships/oleObject" Target="../embeddings/oleObject4.bin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11.emf"/><Relationship Id="rId4" Type="http://schemas.openxmlformats.org/officeDocument/2006/relationships/oleObject" Target="../embeddings/oleObject6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/>
              <a:t>Corners and</a:t>
            </a:r>
            <a:br>
              <a:rPr lang="en-US" sz="2800" dirty="0"/>
            </a:br>
            <a:r>
              <a:rPr lang="en-US" sz="2800" dirty="0"/>
              <a:t>Interest Points Matching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800" dirty="0"/>
              <a:t>François </a:t>
            </a:r>
            <a:r>
              <a:rPr lang="da-DK" sz="1800" dirty="0" err="1"/>
              <a:t>Lauze</a:t>
            </a:r>
            <a:endParaRPr lang="da-DK" sz="18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 dirty="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 dirty="0">
                <a:solidFill>
                  <a:schemeClr val="tx2"/>
                </a:solidFill>
              </a:rPr>
            </a:br>
            <a:r>
              <a:rPr lang="en-US" sz="1600" dirty="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 dirty="0">
                <a:solidFill>
                  <a:schemeClr val="tx2"/>
                </a:solidFill>
              </a:rPr>
            </a:br>
            <a:endParaRPr lang="da-DK" sz="1600" dirty="0">
              <a:solidFill>
                <a:schemeClr val="tx2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67544" y="1988840"/>
            <a:ext cx="8229600" cy="4525963"/>
          </a:xfrm>
        </p:spPr>
        <p:txBody>
          <a:bodyPr/>
          <a:lstStyle/>
          <a:p>
            <a:r>
              <a:rPr lang="en-US" dirty="0"/>
              <a:t>A function that is positive in the central area is: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Rewrite: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	</a:t>
            </a:r>
          </a:p>
          <a:p>
            <a:pPr marL="0" indent="0">
              <a:buNone/>
            </a:pPr>
            <a:r>
              <a:rPr lang="en-US" dirty="0"/>
              <a:t>	with            </a:t>
            </a:r>
          </a:p>
          <a:p>
            <a:pPr marL="0" indent="0">
              <a:lnSpc>
                <a:spcPct val="140000"/>
              </a:lnSpc>
              <a:buNone/>
            </a:pPr>
            <a:r>
              <a:rPr lang="en-US" dirty="0"/>
              <a:t>    and use that                </a:t>
            </a:r>
          </a:p>
          <a:p>
            <a:pPr marL="0" indent="0">
              <a:lnSpc>
                <a:spcPct val="130000"/>
              </a:lnSpc>
              <a:buNone/>
            </a:pPr>
            <a:r>
              <a:rPr lang="en-US" dirty="0"/>
              <a:t>    and       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52798423"/>
              </p:ext>
            </p:extLst>
          </p:nvPr>
        </p:nvGraphicFramePr>
        <p:xfrm>
          <a:off x="2111375" y="2620963"/>
          <a:ext cx="4473575" cy="5365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5" name="Équation" r:id="rId3" imgW="1803240" imgH="215640" progId="Equation.3">
                  <p:embed/>
                </p:oleObj>
              </mc:Choice>
              <mc:Fallback>
                <p:oleObj name="Équation" r:id="rId3" imgW="1803240" imgH="2156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111375" y="2620963"/>
                        <a:ext cx="4473575" cy="5365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Object 7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4517346"/>
              </p:ext>
            </p:extLst>
          </p:nvPr>
        </p:nvGraphicFramePr>
        <p:xfrm>
          <a:off x="2366963" y="4559300"/>
          <a:ext cx="1136650" cy="7207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6" name="Équation" r:id="rId5" imgW="660240" imgH="419040" progId="Equation.3">
                  <p:embed/>
                </p:oleObj>
              </mc:Choice>
              <mc:Fallback>
                <p:oleObj name="Équation" r:id="rId5" imgW="660240" imgH="41904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366963" y="4559300"/>
                        <a:ext cx="1136650" cy="72072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32165694"/>
              </p:ext>
            </p:extLst>
          </p:nvPr>
        </p:nvGraphicFramePr>
        <p:xfrm>
          <a:off x="2843808" y="5229200"/>
          <a:ext cx="2904323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7" name="Equation" r:id="rId7" imgW="1536700" imgH="228600" progId="Equation.3">
                  <p:embed/>
                </p:oleObj>
              </mc:Choice>
              <mc:Fallback>
                <p:oleObj name="Equation" r:id="rId7" imgW="15367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843808" y="5229200"/>
                        <a:ext cx="2904323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246632"/>
              </p:ext>
            </p:extLst>
          </p:nvPr>
        </p:nvGraphicFramePr>
        <p:xfrm>
          <a:off x="1907704" y="5733256"/>
          <a:ext cx="2997334" cy="4320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8" name="Equation" r:id="rId9" imgW="1409700" imgH="203200" progId="Equation.3">
                  <p:embed/>
                </p:oleObj>
              </mc:Choice>
              <mc:Fallback>
                <p:oleObj name="Equation" r:id="rId9" imgW="1409700" imgH="203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907704" y="5733256"/>
                        <a:ext cx="2997334" cy="4320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34092098"/>
              </p:ext>
            </p:extLst>
          </p:nvPr>
        </p:nvGraphicFramePr>
        <p:xfrm>
          <a:off x="2935288" y="3328988"/>
          <a:ext cx="3198812" cy="11636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909" name="Équation" r:id="rId11" imgW="1396800" imgH="507960" progId="Equation.3">
                  <p:embed/>
                </p:oleObj>
              </mc:Choice>
              <mc:Fallback>
                <p:oleObj name="Équation" r:id="rId11" imgW="1396800" imgH="50796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2935288" y="3328988"/>
                        <a:ext cx="3198812" cy="11636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03451683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709120"/>
          </a:xfrm>
        </p:spPr>
        <p:txBody>
          <a:bodyPr/>
          <a:lstStyle/>
          <a:p>
            <a:r>
              <a:rPr lang="en-US" dirty="0"/>
              <a:t>We get 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We mark corner points as the ones with locally maximum value of R &gt; 0.</a:t>
            </a:r>
          </a:p>
          <a:p>
            <a:endParaRPr lang="en-US" dirty="0"/>
          </a:p>
          <a:p>
            <a:r>
              <a:rPr lang="en-US" dirty="0"/>
              <a:t>The value of k must be &lt; 0.25.  Often values between 0.15 and 0.20 are used.</a:t>
            </a:r>
          </a:p>
          <a:p>
            <a:endParaRPr lang="en-US" dirty="0"/>
          </a:p>
          <a:p>
            <a:r>
              <a:rPr lang="en-US" dirty="0"/>
              <a:t>The detector may (as the other detectors) be extended to multiple scales.</a:t>
            </a: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975608008"/>
              </p:ext>
            </p:extLst>
          </p:nvPr>
        </p:nvGraphicFramePr>
        <p:xfrm>
          <a:off x="2555776" y="2132856"/>
          <a:ext cx="3126325" cy="54634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0852" name="Equation" r:id="rId3" imgW="1308100" imgH="228600" progId="Equation.3">
                  <p:embed/>
                </p:oleObj>
              </mc:Choice>
              <mc:Fallback>
                <p:oleObj name="Equation" r:id="rId3" imgW="1308100" imgH="2286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555776" y="2132856"/>
                        <a:ext cx="3126325" cy="54634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4619862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Harris corner detection</a:t>
            </a:r>
          </a:p>
        </p:txBody>
      </p:sp>
      <p:pic>
        <p:nvPicPr>
          <p:cNvPr id="4" name="Content Placeholder 3" descr="harriscorn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8838826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point detectors:</a:t>
            </a:r>
            <a:br>
              <a:rPr lang="en-US" dirty="0"/>
            </a:br>
            <a:r>
              <a:rPr lang="en-US" dirty="0"/>
              <a:t>Detecting Harris corners (fixed scale)</a:t>
            </a:r>
          </a:p>
        </p:txBody>
      </p:sp>
      <p:pic>
        <p:nvPicPr>
          <p:cNvPr id="4" name="Content Placeholder 3" descr="Erimitage1_ImpHarris.eps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70670" y="1600200"/>
            <a:ext cx="6802659" cy="4525963"/>
          </a:xfrm>
        </p:spPr>
      </p:pic>
    </p:spTree>
    <p:extLst>
      <p:ext uri="{BB962C8B-B14F-4D97-AF65-F5344CB8AC3E}">
        <p14:creationId xmlns:p14="http://schemas.microsoft.com/office/powerpoint/2010/main" val="706118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Plessey corner detector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The Plessey approach avoid the constant </a:t>
            </a:r>
            <a:r>
              <a:rPr lang="en-US" sz="2000" i="1" dirty="0"/>
              <a:t>k </a:t>
            </a:r>
            <a:r>
              <a:rPr lang="en-US" sz="2000" dirty="0"/>
              <a:t>using</a:t>
            </a:r>
            <a:r>
              <a:rPr lang="en-US" sz="2000" i="1" dirty="0"/>
              <a:t>:</a:t>
            </a:r>
          </a:p>
          <a:p>
            <a:endParaRPr lang="en-US" i="1" dirty="0"/>
          </a:p>
          <a:p>
            <a:pPr marL="0" indent="0">
              <a:buNone/>
            </a:pPr>
            <a:endParaRPr lang="en-US" dirty="0"/>
          </a:p>
          <a:p>
            <a:r>
              <a:rPr lang="en-US" sz="2000" dirty="0"/>
              <a:t>Where the determinant and trace is defined as before.</a:t>
            </a:r>
          </a:p>
          <a:p>
            <a:endParaRPr lang="en-US" sz="2000" dirty="0"/>
          </a:p>
          <a:p>
            <a:r>
              <a:rPr lang="en-US" sz="2000" dirty="0"/>
              <a:t>Corner points are marked when the measure locally is maximal.</a:t>
            </a:r>
          </a:p>
          <a:p>
            <a:endParaRPr lang="en-US" sz="2000" dirty="0"/>
          </a:p>
          <a:p>
            <a:r>
              <a:rPr lang="en-US" sz="2000" dirty="0"/>
              <a:t>The measure </a:t>
            </a:r>
            <a:r>
              <a:rPr lang="en-US" sz="2000" i="1" dirty="0"/>
              <a:t>Det/Tr</a:t>
            </a:r>
            <a:r>
              <a:rPr lang="en-US" sz="2000" dirty="0"/>
              <a:t> is found to be the harmonic mean of the two eigenvalues, i.e.:</a:t>
            </a:r>
            <a:endParaRPr lang="en-US" sz="2000" i="1" dirty="0"/>
          </a:p>
          <a:p>
            <a:endParaRPr lang="en-US" sz="2000" dirty="0"/>
          </a:p>
          <a:p>
            <a:endParaRPr lang="en-US" i="1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583739874"/>
              </p:ext>
            </p:extLst>
          </p:nvPr>
        </p:nvGraphicFramePr>
        <p:xfrm>
          <a:off x="3419872" y="2060848"/>
          <a:ext cx="2063750" cy="8159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8" name="Equation" r:id="rId4" imgW="1092200" imgH="431800" progId="Equation.3">
                  <p:embed/>
                </p:oleObj>
              </mc:Choice>
              <mc:Fallback>
                <p:oleObj name="Equation" r:id="rId4" imgW="1092200" imgH="431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3419872" y="2060848"/>
                        <a:ext cx="2063750" cy="8159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118590551"/>
              </p:ext>
            </p:extLst>
          </p:nvPr>
        </p:nvGraphicFramePr>
        <p:xfrm>
          <a:off x="3694113" y="4930775"/>
          <a:ext cx="889000" cy="1174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729" name="Équation" r:id="rId6" imgW="469800" imgH="622080" progId="Equation.3">
                  <p:embed/>
                </p:oleObj>
              </mc:Choice>
              <mc:Fallback>
                <p:oleObj name="Équation" r:id="rId6" imgW="469800" imgH="62208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7"/>
                      <a:stretch>
                        <a:fillRect/>
                      </a:stretch>
                    </p:blipFill>
                    <p:spPr>
                      <a:xfrm>
                        <a:off x="3694113" y="4930775"/>
                        <a:ext cx="889000" cy="11747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8266484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Plessey corner detection</a:t>
            </a:r>
          </a:p>
        </p:txBody>
      </p:sp>
      <p:pic>
        <p:nvPicPr>
          <p:cNvPr id="4" name="Content Placeholder 3" descr="noblecorn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444042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Many other corner/interest point detectors exist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You should be aware that you have only heard a fraction of the story. </a:t>
            </a:r>
          </a:p>
          <a:p>
            <a:r>
              <a:rPr lang="en-US" dirty="0"/>
              <a:t>Another detector mark points where is iso-intensity curve through the point bends locally maximal.</a:t>
            </a:r>
          </a:p>
          <a:p>
            <a:r>
              <a:rPr lang="en-US" dirty="0"/>
              <a:t>You may check: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The Kitchen operator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The Förstner corner detector</a:t>
            </a:r>
          </a:p>
          <a:p>
            <a:pPr marL="857250" lvl="1" indent="-457200">
              <a:buFont typeface="+mj-lt"/>
              <a:buAutoNum type="arabicPeriod"/>
            </a:pPr>
            <a:r>
              <a:rPr lang="en-US" dirty="0"/>
              <a:t>The Susan corner detector</a:t>
            </a:r>
          </a:p>
          <a:p>
            <a:pPr marL="400050" lvl="1" indent="0">
              <a:buNone/>
            </a:pPr>
            <a:endParaRPr lang="en-US" dirty="0"/>
          </a:p>
          <a:p>
            <a:pPr marL="400050" lvl="1" indent="0">
              <a:buNone/>
            </a:pPr>
            <a:r>
              <a:rPr lang="en-US" sz="2400" dirty="0"/>
              <a:t>Whatever you choose, be prepared to get something else compared to what you expected.</a:t>
            </a:r>
          </a:p>
        </p:txBody>
      </p:sp>
    </p:spTree>
    <p:extLst>
      <p:ext uri="{BB962C8B-B14F-4D97-AF65-F5344CB8AC3E}">
        <p14:creationId xmlns:p14="http://schemas.microsoft.com/office/powerpoint/2010/main" val="14925162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we are going to use the interest points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Consider the problem of matching two or more images</a:t>
            </a:r>
          </a:p>
          <a:p>
            <a:endParaRPr lang="en-US" dirty="0"/>
          </a:p>
          <a:p>
            <a:r>
              <a:rPr lang="en-US" dirty="0"/>
              <a:t>Relevant for</a:t>
            </a:r>
          </a:p>
          <a:p>
            <a:pPr lvl="1"/>
            <a:r>
              <a:rPr lang="en-US" dirty="0"/>
              <a:t>3D reconstruction</a:t>
            </a:r>
          </a:p>
          <a:p>
            <a:pPr lvl="1"/>
            <a:r>
              <a:rPr lang="en-US" dirty="0"/>
              <a:t>Content-based image retrieval </a:t>
            </a:r>
          </a:p>
          <a:p>
            <a:pPr lvl="1"/>
            <a:r>
              <a:rPr lang="en-US" dirty="0"/>
              <a:t>Object detection and recognition</a:t>
            </a:r>
          </a:p>
          <a:p>
            <a:pPr lvl="1"/>
            <a:r>
              <a:rPr lang="en-US" dirty="0"/>
              <a:t>Tracking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4941168"/>
            <a:ext cx="799288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In general (if we do not know a lot about from where the images are taken) a point in one image may match any point in the other image.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/>
              <a:t>Fundamental </a:t>
            </a:r>
            <a:r>
              <a:rPr lang="en-US" dirty="0"/>
              <a:t>Question:</a:t>
            </a:r>
            <a:br>
              <a:rPr lang="en-US" dirty="0"/>
            </a:br>
            <a:r>
              <a:rPr lang="en-US" dirty="0"/>
              <a:t>Where</a:t>
            </a:r>
            <a:r>
              <a:rPr lang="da-DK" dirty="0"/>
              <a:t> did the </a:t>
            </a:r>
            <a:r>
              <a:rPr lang="en-US" dirty="0"/>
              <a:t>underlying</a:t>
            </a:r>
            <a:r>
              <a:rPr lang="da-DK" dirty="0"/>
              <a:t> feature go?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12" name="Group 11"/>
          <p:cNvGrpSpPr/>
          <p:nvPr/>
        </p:nvGrpSpPr>
        <p:grpSpPr>
          <a:xfrm>
            <a:off x="1828800" y="2743200"/>
            <a:ext cx="4495800" cy="1143000"/>
            <a:chOff x="1828800" y="2743200"/>
            <a:chExt cx="4495800" cy="11430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28800" y="2819400"/>
              <a:ext cx="4495800" cy="1066800"/>
              <a:chOff x="1152" y="1776"/>
              <a:chExt cx="2832" cy="672"/>
            </a:xfrm>
          </p:grpSpPr>
          <p:sp>
            <p:nvSpPr>
              <p:cNvPr id="8200" name="Rectangle 7"/>
              <p:cNvSpPr>
                <a:spLocks noChangeArrowheads="1"/>
              </p:cNvSpPr>
              <p:nvPr/>
            </p:nvSpPr>
            <p:spPr bwMode="auto">
              <a:xfrm>
                <a:off x="1152" y="1968"/>
                <a:ext cx="192" cy="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1" name="Line 8"/>
              <p:cNvSpPr>
                <a:spLocks noChangeShapeType="1"/>
              </p:cNvSpPr>
              <p:nvPr/>
            </p:nvSpPr>
            <p:spPr bwMode="auto">
              <a:xfrm flipV="1">
                <a:off x="1344" y="1968"/>
                <a:ext cx="264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2" name="Line 9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264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3" name="Line 10"/>
              <p:cNvSpPr>
                <a:spLocks noChangeShapeType="1"/>
              </p:cNvSpPr>
              <p:nvPr/>
            </p:nvSpPr>
            <p:spPr bwMode="auto">
              <a:xfrm flipV="1">
                <a:off x="1344" y="1776"/>
                <a:ext cx="201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8199" name="Text Box 11"/>
            <p:cNvSpPr txBox="1">
              <a:spLocks noChangeArrowheads="1"/>
            </p:cNvSpPr>
            <p:nvPr/>
          </p:nvSpPr>
          <p:spPr bwMode="auto">
            <a:xfrm>
              <a:off x="2195512" y="2743200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2" name="TextBox 1"/>
          <p:cNvSpPr txBox="1"/>
          <p:nvPr/>
        </p:nvSpPr>
        <p:spPr>
          <a:xfrm>
            <a:off x="467544" y="5661248"/>
            <a:ext cx="820891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Matching:</a:t>
            </a:r>
            <a:r>
              <a:rPr lang="en-US" dirty="0"/>
              <a:t> Ideally, we want to find the location in the other image which corresponds to the same physical location on the building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Matching Strategy Illustrated</a:t>
            </a:r>
          </a:p>
        </p:txBody>
      </p:sp>
      <p:pic>
        <p:nvPicPr>
          <p:cNvPr id="7171" name="Picture 4" descr="CorrMatch"/>
          <p:cNvPicPr>
            <a:picLocks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1619672" y="1196752"/>
            <a:ext cx="4680520" cy="374437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2" name="Picture 5" descr="Im_Feat_2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6440744" y="4732628"/>
            <a:ext cx="2523744" cy="20421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7173" name="Picture 6" descr="Im_Feat_1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467544" y="4732629"/>
            <a:ext cx="2548128" cy="20665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1234480" cy="634082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</a:rPr>
              <a:t>Today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Corners – statistical analysis of gradient directions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Harris, Plessey mf.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Interest points matching</a:t>
            </a:r>
          </a:p>
          <a:p>
            <a:endParaRPr lang="en-US" dirty="0"/>
          </a:p>
          <a:p>
            <a:r>
              <a:rPr lang="en-US" dirty="0"/>
              <a:t>Introduction to descriptors</a:t>
            </a:r>
          </a:p>
        </p:txBody>
      </p:sp>
    </p:spTree>
    <p:extLst>
      <p:ext uri="{BB962C8B-B14F-4D97-AF65-F5344CB8AC3E}">
        <p14:creationId xmlns:p14="http://schemas.microsoft.com/office/powerpoint/2010/main" val="7685597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 all image patches can be matched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2" name="Group 11"/>
          <p:cNvGrpSpPr/>
          <p:nvPr/>
        </p:nvGrpSpPr>
        <p:grpSpPr>
          <a:xfrm>
            <a:off x="1828800" y="2743200"/>
            <a:ext cx="4495800" cy="1143000"/>
            <a:chOff x="1828800" y="2743200"/>
            <a:chExt cx="4495800" cy="1143000"/>
          </a:xfrm>
        </p:grpSpPr>
        <p:grpSp>
          <p:nvGrpSpPr>
            <p:cNvPr id="3" name="Group 6"/>
            <p:cNvGrpSpPr>
              <a:grpSpLocks/>
            </p:cNvGrpSpPr>
            <p:nvPr/>
          </p:nvGrpSpPr>
          <p:grpSpPr bwMode="auto">
            <a:xfrm>
              <a:off x="1828800" y="2819400"/>
              <a:ext cx="4495800" cy="1066800"/>
              <a:chOff x="1152" y="1776"/>
              <a:chExt cx="2832" cy="672"/>
            </a:xfrm>
          </p:grpSpPr>
          <p:sp>
            <p:nvSpPr>
              <p:cNvPr id="8200" name="Rectangle 7"/>
              <p:cNvSpPr>
                <a:spLocks noChangeArrowheads="1"/>
              </p:cNvSpPr>
              <p:nvPr/>
            </p:nvSpPr>
            <p:spPr bwMode="auto">
              <a:xfrm>
                <a:off x="1152" y="1968"/>
                <a:ext cx="192" cy="144"/>
              </a:xfrm>
              <a:prstGeom prst="rect">
                <a:avLst/>
              </a:prstGeom>
              <a:noFill/>
              <a:ln w="12700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1" name="Line 8"/>
              <p:cNvSpPr>
                <a:spLocks noChangeShapeType="1"/>
              </p:cNvSpPr>
              <p:nvPr/>
            </p:nvSpPr>
            <p:spPr bwMode="auto">
              <a:xfrm flipV="1">
                <a:off x="1344" y="1968"/>
                <a:ext cx="2640" cy="48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2" name="Line 9"/>
              <p:cNvSpPr>
                <a:spLocks noChangeShapeType="1"/>
              </p:cNvSpPr>
              <p:nvPr/>
            </p:nvSpPr>
            <p:spPr bwMode="auto">
              <a:xfrm>
                <a:off x="1344" y="2016"/>
                <a:ext cx="2640" cy="432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03" name="Line 10"/>
              <p:cNvSpPr>
                <a:spLocks noChangeShapeType="1"/>
              </p:cNvSpPr>
              <p:nvPr/>
            </p:nvSpPr>
            <p:spPr bwMode="auto">
              <a:xfrm flipV="1">
                <a:off x="1344" y="1776"/>
                <a:ext cx="2016" cy="240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round/>
                <a:headEnd/>
                <a:tailEnd type="triangle" w="med" len="med"/>
              </a:ln>
              <a:effectLst/>
            </p:spPr>
            <p:txBody>
              <a:bodyPr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8199" name="Text Box 11"/>
            <p:cNvSpPr txBox="1">
              <a:spLocks noChangeArrowheads="1"/>
            </p:cNvSpPr>
            <p:nvPr/>
          </p:nvSpPr>
          <p:spPr bwMode="auto">
            <a:xfrm>
              <a:off x="2195512" y="2743200"/>
              <a:ext cx="319088" cy="457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  <a:effectLst/>
          </p:spPr>
          <p:txBody>
            <a:bodyPr wrap="none">
              <a:prstTxWarp prst="textNoShape">
                <a:avLst/>
              </a:prstTxWarp>
              <a:spAutoFit/>
            </a:bodyPr>
            <a:lstStyle/>
            <a:p>
              <a:r>
                <a:rPr lang="en-US" dirty="0"/>
                <a:t>?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04800" y="5638800"/>
            <a:ext cx="86106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To be able to figure out which points belongs to which we need a bit of structure:</a:t>
            </a:r>
          </a:p>
          <a:p>
            <a:r>
              <a:rPr lang="en-US" dirty="0"/>
              <a:t>Sky patches are impossible to match. Occluded areas cannot be matched. Repetitive structures like windows may easily be mismatched.</a:t>
            </a:r>
            <a:br>
              <a:rPr lang="en-US" dirty="0"/>
            </a:br>
            <a:endParaRPr lang="en-US" dirty="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Dense versus sparse matching?</a:t>
            </a:r>
          </a:p>
        </p:txBody>
      </p:sp>
      <p:pic>
        <p:nvPicPr>
          <p:cNvPr id="8195" name="Picture 3" descr="ErmiA4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5720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196" name="Picture 4" descr="ErmiA3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52400" y="2446338"/>
            <a:ext cx="4343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4" name="TextBox 13"/>
          <p:cNvSpPr txBox="1"/>
          <p:nvPr/>
        </p:nvSpPr>
        <p:spPr>
          <a:xfrm>
            <a:off x="457200" y="5562600"/>
            <a:ext cx="84582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Dense : Match all pixels in the images</a:t>
            </a:r>
          </a:p>
          <a:p>
            <a:r>
              <a:rPr lang="en-US" dirty="0"/>
              <a:t>Sparse: Match a subset of positions in the images</a:t>
            </a:r>
            <a:br>
              <a:rPr lang="en-US" dirty="0"/>
            </a:br>
            <a:r>
              <a:rPr lang="en-US" dirty="0"/>
              <a:t>Both approaches have merit, but dense is computationally expensive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Salient</a:t>
            </a:r>
            <a:r>
              <a:rPr lang="da-DK" dirty="0"/>
              <a:t> points = </a:t>
            </a:r>
            <a:r>
              <a:rPr lang="en-US" dirty="0"/>
              <a:t>Interests</a:t>
            </a:r>
            <a:r>
              <a:rPr lang="da-DK" dirty="0"/>
              <a:t> points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Interest or Salient points</a:t>
            </a:r>
            <a:r>
              <a:rPr lang="en-US" dirty="0"/>
              <a:t>: Local structure that appear distinct from the image in the surrounding region of the salient point.</a:t>
            </a:r>
          </a:p>
          <a:p>
            <a:endParaRPr lang="en-US" dirty="0"/>
          </a:p>
          <a:p>
            <a:r>
              <a:rPr lang="en-US" dirty="0"/>
              <a:t>We already know to detect such points!</a:t>
            </a:r>
          </a:p>
          <a:p>
            <a:endParaRPr lang="en-US" dirty="0"/>
          </a:p>
          <a:p>
            <a:r>
              <a:rPr lang="en-US" dirty="0"/>
              <a:t>Terminology: Salient points aka interest points aka key points aka features (old confusing terminology)</a:t>
            </a:r>
          </a:p>
          <a:p>
            <a:endParaRPr lang="en-US" dirty="0"/>
          </a:p>
          <a:p>
            <a:r>
              <a:rPr lang="en-US" dirty="0"/>
              <a:t>Problem: How dense do we need the points?</a:t>
            </a:r>
          </a:p>
          <a:p>
            <a:endParaRPr lang="en-US" dirty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Interest point detectors:</a:t>
            </a:r>
            <a:br>
              <a:rPr lang="en-US" dirty="0"/>
            </a:br>
            <a:r>
              <a:rPr lang="en-US" dirty="0"/>
              <a:t>Detecting blobs</a:t>
            </a:r>
          </a:p>
        </p:txBody>
      </p:sp>
      <p:pic>
        <p:nvPicPr>
          <p:cNvPr id="4" name="Content Placeholder 3" descr="Erimitage1_fixedblobs.eps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187972" y="1611712"/>
            <a:ext cx="6768055" cy="4502939"/>
          </a:xfr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we know the size of things?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endParaRPr lang="en-US" dirty="0"/>
          </a:p>
          <a:p>
            <a:pPr algn="ctr">
              <a:buNone/>
            </a:pPr>
            <a:r>
              <a:rPr lang="en-US" dirty="0"/>
              <a:t>Multi-Scale analysis</a:t>
            </a:r>
          </a:p>
          <a:p>
            <a:pPr algn="ctr">
              <a:buNone/>
            </a:pPr>
            <a:r>
              <a:rPr lang="en-US" dirty="0"/>
              <a:t>An Introduction to Scale Space Theory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0" name="Rectangle 4"/>
          <p:cNvSpPr>
            <a:spLocks noGrp="1" noChangeArrowheads="1"/>
          </p:cNvSpPr>
          <p:nvPr>
            <p:ph type="title"/>
          </p:nvPr>
        </p:nvSpPr>
        <p:spPr>
          <a:xfrm>
            <a:off x="609600" y="609600"/>
            <a:ext cx="8229600" cy="762000"/>
          </a:xfrm>
        </p:spPr>
        <p:txBody>
          <a:bodyPr/>
          <a:lstStyle/>
          <a:p>
            <a:r>
              <a:rPr lang="en-US" dirty="0"/>
              <a:t>Measurements</a:t>
            </a:r>
            <a:br>
              <a:rPr lang="en-US" dirty="0"/>
            </a:br>
            <a:r>
              <a:rPr lang="en-US" dirty="0"/>
              <a:t>What do we measure?</a:t>
            </a:r>
            <a:br>
              <a:rPr lang="en-US" dirty="0"/>
            </a:br>
            <a:endParaRPr lang="en-US" dirty="0"/>
          </a:p>
        </p:txBody>
      </p:sp>
      <p:pic>
        <p:nvPicPr>
          <p:cNvPr id="14345" name="Picture 9" descr="Powersof10sel">
            <a:hlinkClick r:id="rId3"/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1844675"/>
            <a:ext cx="7632700" cy="3729038"/>
          </a:xfrm>
          <a:ln/>
        </p:spPr>
      </p:pic>
      <p:sp>
        <p:nvSpPr>
          <p:cNvPr id="8" name="TextBox 7"/>
          <p:cNvSpPr txBox="1"/>
          <p:nvPr/>
        </p:nvSpPr>
        <p:spPr>
          <a:xfrm>
            <a:off x="67818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Observations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n-US" dirty="0"/>
              <a:t>Objects have a </a:t>
            </a:r>
            <a:r>
              <a:rPr lang="en-US" dirty="0">
                <a:solidFill>
                  <a:schemeClr val="accent2"/>
                </a:solidFill>
              </a:rPr>
              <a:t>size / scale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Objects consists of objects of various </a:t>
            </a:r>
            <a:r>
              <a:rPr lang="en-US" dirty="0">
                <a:solidFill>
                  <a:schemeClr val="accent2"/>
                </a:solidFill>
              </a:rPr>
              <a:t>sizes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They contain several </a:t>
            </a:r>
            <a:r>
              <a:rPr lang="en-US" dirty="0">
                <a:solidFill>
                  <a:schemeClr val="accent2"/>
                </a:solidFill>
              </a:rPr>
              <a:t>scales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Objects are measured by some </a:t>
            </a:r>
            <a:r>
              <a:rPr lang="en-US" dirty="0">
                <a:solidFill>
                  <a:schemeClr val="accent2"/>
                </a:solidFill>
              </a:rPr>
              <a:t>device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Cameras, the eye, …</a:t>
            </a:r>
          </a:p>
          <a:p>
            <a:pPr lvl="1"/>
            <a:r>
              <a:rPr lang="en-US" dirty="0"/>
              <a:t>Devices are </a:t>
            </a:r>
            <a:r>
              <a:rPr lang="en-US" dirty="0">
                <a:solidFill>
                  <a:schemeClr val="accent2"/>
                </a:solidFill>
              </a:rPr>
              <a:t>finite</a:t>
            </a:r>
            <a:r>
              <a:rPr lang="en-US" dirty="0"/>
              <a:t>.</a:t>
            </a:r>
          </a:p>
          <a:p>
            <a:pPr lvl="3"/>
            <a:r>
              <a:rPr lang="en-US" dirty="0"/>
              <a:t>They have a minimum and a maximum detection range: the </a:t>
            </a:r>
            <a:r>
              <a:rPr lang="en-US" dirty="0">
                <a:solidFill>
                  <a:schemeClr val="accent2"/>
                </a:solidFill>
              </a:rPr>
              <a:t>inner</a:t>
            </a:r>
            <a:r>
              <a:rPr lang="en-US" dirty="0"/>
              <a:t> and </a:t>
            </a:r>
            <a:r>
              <a:rPr lang="en-US" dirty="0">
                <a:solidFill>
                  <a:schemeClr val="accent2"/>
                </a:solidFill>
              </a:rPr>
              <a:t>outer</a:t>
            </a:r>
            <a:r>
              <a:rPr lang="en-US" dirty="0"/>
              <a:t> scale. They determine the </a:t>
            </a:r>
            <a:r>
              <a:rPr lang="en-US" dirty="0">
                <a:solidFill>
                  <a:schemeClr val="accent2"/>
                </a:solidFill>
              </a:rPr>
              <a:t>spatial resolution</a:t>
            </a:r>
            <a:r>
              <a:rPr lang="en-US" dirty="0"/>
              <a:t>.</a:t>
            </a:r>
          </a:p>
          <a:p>
            <a:pPr lvl="1"/>
            <a:r>
              <a:rPr lang="en-US" dirty="0"/>
              <a:t>The device must allow </a:t>
            </a:r>
            <a:r>
              <a:rPr lang="en-US" dirty="0">
                <a:solidFill>
                  <a:schemeClr val="accent2"/>
                </a:solidFill>
              </a:rPr>
              <a:t>multi-scale</a:t>
            </a:r>
            <a:r>
              <a:rPr lang="en-US" dirty="0"/>
              <a:t> structures.</a:t>
            </a:r>
          </a:p>
          <a:p>
            <a:pPr lvl="3"/>
            <a:r>
              <a:rPr lang="en-US" dirty="0"/>
              <a:t>It has to respect the various sizes of the object. The inner scale isn’t always the best scale.</a:t>
            </a:r>
          </a:p>
          <a:p>
            <a:pPr lvl="2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7056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62" name="Rectangle 10"/>
          <p:cNvSpPr>
            <a:spLocks noGrp="1" noChangeArrowheads="1"/>
          </p:cNvSpPr>
          <p:nvPr>
            <p:ph type="title"/>
          </p:nvPr>
        </p:nvSpPr>
        <p:spPr>
          <a:xfrm>
            <a:off x="609600" y="457200"/>
            <a:ext cx="8229600" cy="762000"/>
          </a:xfrm>
        </p:spPr>
        <p:txBody>
          <a:bodyPr/>
          <a:lstStyle/>
          <a:p>
            <a:r>
              <a:rPr lang="en-US" dirty="0"/>
              <a:t>The visual system</a:t>
            </a:r>
          </a:p>
        </p:txBody>
      </p:sp>
      <p:sp>
        <p:nvSpPr>
          <p:cNvPr id="23568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752600"/>
            <a:ext cx="8229600" cy="2438400"/>
          </a:xfrm>
        </p:spPr>
        <p:txBody>
          <a:bodyPr/>
          <a:lstStyle/>
          <a:p>
            <a:pPr lvl="1"/>
            <a:r>
              <a:rPr lang="en-US" sz="2200" dirty="0"/>
              <a:t>We see multi-scale: </a:t>
            </a:r>
          </a:p>
          <a:p>
            <a:pPr lvl="2"/>
            <a:r>
              <a:rPr lang="en-US" sz="2000" dirty="0"/>
              <a:t>The images only contain two values (black and white).</a:t>
            </a:r>
          </a:p>
          <a:p>
            <a:pPr lvl="2"/>
            <a:r>
              <a:rPr lang="en-US" sz="2000" dirty="0"/>
              <a:t>We regard them as grey level images, or see structure.</a:t>
            </a:r>
          </a:p>
          <a:p>
            <a:pPr lvl="3"/>
            <a:endParaRPr lang="en-US" sz="1800" dirty="0"/>
          </a:p>
        </p:txBody>
      </p:sp>
      <p:pic>
        <p:nvPicPr>
          <p:cNvPr id="23556" name="Picture 4" descr="DottedPR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/>
          <a:srcRect/>
          <a:stretch>
            <a:fillRect/>
          </a:stretch>
        </p:blipFill>
        <p:spPr>
          <a:xfrm>
            <a:off x="3995738" y="3505200"/>
            <a:ext cx="4968875" cy="2341562"/>
          </a:xfrm>
          <a:noFill/>
          <a:ln/>
        </p:spPr>
      </p:pic>
      <p:pic>
        <p:nvPicPr>
          <p:cNvPr id="23567" name="Picture 15" descr="dither"/>
          <p:cNvPicPr>
            <a:picLocks noGrp="1" noChangeAspect="1" noChangeArrowheads="1"/>
          </p:cNvPicPr>
          <p:nvPr>
            <p:ph sz="half" idx="4294967295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3505200"/>
            <a:ext cx="3124200" cy="3200400"/>
          </a:xfrm>
          <a:noFill/>
          <a:ln/>
        </p:spPr>
      </p:pic>
      <p:pic>
        <p:nvPicPr>
          <p:cNvPr id="8" name="Picture 4" descr="DottedPR"/>
          <p:cNvPicPr>
            <a:picLocks noChangeAspect="1" noChangeArrowheads="1"/>
          </p:cNvPicPr>
          <p:nvPr/>
        </p:nvPicPr>
        <p:blipFill>
          <a:blip r:embed="rId5"/>
          <a:stretch>
            <a:fillRect/>
          </a:stretch>
        </p:blipFill>
        <p:spPr bwMode="auto">
          <a:xfrm>
            <a:off x="3962400" y="3449638"/>
            <a:ext cx="4962170" cy="2341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9" name="TextBox 8"/>
          <p:cNvSpPr txBox="1"/>
          <p:nvPr/>
        </p:nvSpPr>
        <p:spPr>
          <a:xfrm>
            <a:off x="6705600" y="63978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8" name="Rectangle 12"/>
          <p:cNvSpPr>
            <a:spLocks noGrp="1" noChangeArrowheads="1"/>
          </p:cNvSpPr>
          <p:nvPr>
            <p:ph type="title"/>
          </p:nvPr>
        </p:nvSpPr>
        <p:spPr>
          <a:xfrm>
            <a:off x="609600" y="533400"/>
            <a:ext cx="8229600" cy="762000"/>
          </a:xfrm>
        </p:spPr>
        <p:txBody>
          <a:bodyPr/>
          <a:lstStyle/>
          <a:p>
            <a:r>
              <a:rPr lang="en-US" dirty="0"/>
              <a:t>The visual system</a:t>
            </a:r>
            <a:br>
              <a:rPr lang="en-US" dirty="0"/>
            </a:br>
            <a:r>
              <a:rPr lang="en-US" sz="1800" dirty="0"/>
              <a:t>(Founding fathers of scale space theory)</a:t>
            </a:r>
            <a:endParaRPr lang="en-US" dirty="0"/>
          </a:p>
        </p:txBody>
      </p:sp>
      <p:pic>
        <p:nvPicPr>
          <p:cNvPr id="19464" name="Picture 8" descr="jan"/>
          <p:cNvPicPr>
            <a:picLocks noGrp="1" noChangeAspect="1" noChangeArrowheads="1"/>
          </p:cNvPicPr>
          <p:nvPr>
            <p:ph sz="half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5219700" y="1804987"/>
            <a:ext cx="1576388" cy="1885950"/>
          </a:xfrm>
          <a:noFill/>
          <a:ln/>
        </p:spPr>
      </p:pic>
      <p:pic>
        <p:nvPicPr>
          <p:cNvPr id="19463" name="Picture 7" descr="janiijima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684213" y="1733550"/>
            <a:ext cx="3352800" cy="4895850"/>
          </a:xfrm>
          <a:noFill/>
          <a:ln/>
        </p:spPr>
      </p:pic>
      <p:pic>
        <p:nvPicPr>
          <p:cNvPr id="19467" name="Picture 11" descr="iijima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5219700" y="4365104"/>
            <a:ext cx="1577975" cy="1885950"/>
          </a:xfrm>
          <a:noFill/>
          <a:ln/>
        </p:spPr>
      </p:pic>
      <p:sp>
        <p:nvSpPr>
          <p:cNvPr id="8" name="TextBox 7"/>
          <p:cNvSpPr txBox="1"/>
          <p:nvPr/>
        </p:nvSpPr>
        <p:spPr>
          <a:xfrm>
            <a:off x="6705600" y="63978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004048" y="3717032"/>
            <a:ext cx="2160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Jan J. Koenderink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5364088" y="6237312"/>
            <a:ext cx="1512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Taizo Iijima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59" name="Rectangle 15"/>
          <p:cNvSpPr>
            <a:spLocks noGrp="1" noChangeArrowheads="1"/>
          </p:cNvSpPr>
          <p:nvPr>
            <p:ph type="title" sz="quarter"/>
          </p:nvPr>
        </p:nvSpPr>
        <p:spPr>
          <a:xfrm>
            <a:off x="609600" y="533400"/>
            <a:ext cx="8229600" cy="762000"/>
          </a:xfrm>
        </p:spPr>
        <p:txBody>
          <a:bodyPr/>
          <a:lstStyle/>
          <a:p>
            <a:r>
              <a:rPr lang="en-US" dirty="0"/>
              <a:t>To model (II)</a:t>
            </a:r>
          </a:p>
        </p:txBody>
      </p:sp>
      <p:pic>
        <p:nvPicPr>
          <p:cNvPr id="31752" name="Picture 8" descr="mr128"/>
          <p:cNvPicPr>
            <a:picLocks noGrp="1" noChangeAspect="1" noChangeArrowheads="1"/>
          </p:cNvPicPr>
          <p:nvPr>
            <p:ph sz="quarter" idx="1"/>
          </p:nvPr>
        </p:nvPicPr>
        <p:blipFill>
          <a:blip r:embed="rId3"/>
          <a:srcRect/>
          <a:stretch>
            <a:fillRect/>
          </a:stretch>
        </p:blipFill>
        <p:spPr>
          <a:xfrm>
            <a:off x="2627313" y="2881313"/>
            <a:ext cx="1800225" cy="1800225"/>
          </a:xfrm>
          <a:noFill/>
          <a:ln/>
        </p:spPr>
      </p:pic>
      <p:pic>
        <p:nvPicPr>
          <p:cNvPr id="31751" name="Picture 7" descr="mr256"/>
          <p:cNvPicPr>
            <a:picLocks noGrp="1" noChangeAspect="1" noChangeArrowheads="1"/>
          </p:cNvPicPr>
          <p:nvPr>
            <p:ph sz="quarter" idx="2"/>
          </p:nvPr>
        </p:nvPicPr>
        <p:blipFill>
          <a:blip r:embed="rId4"/>
          <a:srcRect/>
          <a:stretch>
            <a:fillRect/>
          </a:stretch>
        </p:blipFill>
        <p:spPr>
          <a:xfrm>
            <a:off x="755650" y="2881313"/>
            <a:ext cx="1800225" cy="1800225"/>
          </a:xfrm>
          <a:noFill/>
          <a:ln/>
        </p:spPr>
      </p:pic>
      <p:pic>
        <p:nvPicPr>
          <p:cNvPr id="31755" name="Picture 11" descr="mr64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5"/>
          <a:srcRect/>
          <a:stretch>
            <a:fillRect/>
          </a:stretch>
        </p:blipFill>
        <p:spPr>
          <a:xfrm>
            <a:off x="4500563" y="2881313"/>
            <a:ext cx="1800225" cy="1800225"/>
          </a:xfrm>
          <a:noFill/>
          <a:ln/>
        </p:spPr>
      </p:pic>
      <p:pic>
        <p:nvPicPr>
          <p:cNvPr id="31758" name="Picture 14" descr="mr32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6"/>
          <a:srcRect/>
          <a:stretch>
            <a:fillRect/>
          </a:stretch>
        </p:blipFill>
        <p:spPr>
          <a:xfrm>
            <a:off x="755650" y="4752975"/>
            <a:ext cx="1800225" cy="1800225"/>
          </a:xfrm>
          <a:noFill/>
          <a:ln/>
        </p:spPr>
      </p:pic>
      <p:pic>
        <p:nvPicPr>
          <p:cNvPr id="31770" name="Picture 26" descr="mr16"/>
          <p:cNvPicPr>
            <a:picLocks noChangeAspect="1" noChangeArrowheads="1"/>
          </p:cNvPicPr>
          <p:nvPr/>
        </p:nvPicPr>
        <p:blipFill>
          <a:blip r:embed="rId7"/>
          <a:srcRect/>
          <a:stretch>
            <a:fillRect/>
          </a:stretch>
        </p:blipFill>
        <p:spPr bwMode="auto">
          <a:xfrm>
            <a:off x="2627313" y="4752975"/>
            <a:ext cx="1800225" cy="1800225"/>
          </a:xfrm>
          <a:prstGeom prst="rect">
            <a:avLst/>
          </a:prstGeom>
          <a:noFill/>
        </p:spPr>
      </p:pic>
      <p:pic>
        <p:nvPicPr>
          <p:cNvPr id="31771" name="Picture 27" descr="mr8"/>
          <p:cNvPicPr>
            <a:picLocks noChangeAspect="1" noChangeArrowheads="1"/>
          </p:cNvPicPr>
          <p:nvPr/>
        </p:nvPicPr>
        <p:blipFill>
          <a:blip r:embed="rId8"/>
          <a:srcRect/>
          <a:stretch>
            <a:fillRect/>
          </a:stretch>
        </p:blipFill>
        <p:spPr bwMode="auto">
          <a:xfrm>
            <a:off x="4500563" y="4752975"/>
            <a:ext cx="1800225" cy="1800225"/>
          </a:xfrm>
          <a:prstGeom prst="rect">
            <a:avLst/>
          </a:prstGeom>
          <a:noFill/>
        </p:spPr>
      </p:pic>
      <p:sp>
        <p:nvSpPr>
          <p:cNvPr id="31772" name="Rectangle 28"/>
          <p:cNvSpPr>
            <a:spLocks noChangeArrowheads="1"/>
          </p:cNvSpPr>
          <p:nvPr/>
        </p:nvSpPr>
        <p:spPr bwMode="auto">
          <a:xfrm>
            <a:off x="539750" y="1820863"/>
            <a:ext cx="8229600" cy="8461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92075" tIns="46038" rIns="92075" bIns="46038">
            <a:prstTxWarp prst="textNoShape">
              <a:avLst/>
            </a:prstTxWarp>
          </a:bodyPr>
          <a:lstStyle/>
          <a:p>
            <a:pPr marL="1143000" lvl="2" indent="-228600" eaLnBrk="0" hangingPunct="0">
              <a:lnSpc>
                <a:spcPct val="94000"/>
              </a:lnSpc>
              <a:spcBef>
                <a:spcPct val="34000"/>
              </a:spcBef>
              <a:buClr>
                <a:schemeClr val="tx2"/>
              </a:buClr>
              <a:buFontTx/>
              <a:buChar char="•"/>
              <a:tabLst>
                <a:tab pos="452438" algn="l"/>
              </a:tabLst>
            </a:pPr>
            <a:r>
              <a:rPr lang="en-US" sz="2400" dirty="0">
                <a:effectLst>
                  <a:outerShdw blurRad="38100" dist="38100" dir="2700000" algn="tl">
                    <a:srgbClr val="DDDDDD"/>
                  </a:outerShdw>
                </a:effectLst>
                <a:latin typeface="Tahoma" charset="0"/>
                <a:ea typeface="ＭＳ Ｐゴシック" charset="-128"/>
              </a:rPr>
              <a:t>Don’t </a:t>
            </a:r>
            <a:r>
              <a:rPr lang="en-US" sz="2400" dirty="0">
                <a:latin typeface="Tahoma" charset="0"/>
                <a:ea typeface="ＭＳ Ｐゴシック" charset="-128"/>
              </a:rPr>
              <a:t>trust the resolution.</a:t>
            </a:r>
          </a:p>
          <a:p>
            <a:pPr marL="1600200" lvl="3" indent="-228600" eaLnBrk="0" hangingPunct="0">
              <a:lnSpc>
                <a:spcPct val="75000"/>
              </a:lnSpc>
              <a:spcBef>
                <a:spcPct val="30000"/>
              </a:spcBef>
              <a:buClr>
                <a:schemeClr val="accent2"/>
              </a:buClr>
              <a:buSzPct val="75000"/>
              <a:buFont typeface="Wingdings" charset="2"/>
              <a:buChar char="§"/>
              <a:tabLst>
                <a:tab pos="452438" algn="l"/>
              </a:tabLst>
            </a:pPr>
            <a:r>
              <a:rPr lang="en-US" sz="2000" dirty="0">
                <a:latin typeface="Tahoma" charset="0"/>
                <a:ea typeface="ＭＳ Ｐゴシック" charset="-128"/>
              </a:rPr>
              <a:t>What does a detector of a 3 pixels circular size detect?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7056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19256" cy="778098"/>
          </a:xfrm>
        </p:spPr>
        <p:txBody>
          <a:bodyPr/>
          <a:lstStyle/>
          <a:p>
            <a:r>
              <a:rPr lang="en-US" sz="2800" dirty="0">
                <a:solidFill>
                  <a:schemeClr val="accent2"/>
                </a:solidFill>
              </a:rPr>
              <a:t>Corners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5536" y="1556792"/>
            <a:ext cx="8291264" cy="4569371"/>
          </a:xfrm>
        </p:spPr>
        <p:txBody>
          <a:bodyPr/>
          <a:lstStyle/>
          <a:p>
            <a:r>
              <a:rPr lang="en-US" dirty="0"/>
              <a:t>There exist a number of approaches to corner detecting. Here we will focus on a single type based on analyzing the statistics of </a:t>
            </a:r>
            <a:r>
              <a:rPr lang="en-US" dirty="0">
                <a:solidFill>
                  <a:srgbClr val="FF0000"/>
                </a:solidFill>
              </a:rPr>
              <a:t>gradients</a:t>
            </a:r>
            <a:r>
              <a:rPr lang="en-US" dirty="0"/>
              <a:t>.</a:t>
            </a:r>
          </a:p>
        </p:txBody>
      </p:sp>
      <p:pic>
        <p:nvPicPr>
          <p:cNvPr id="4" name="Picture 3" descr="gradients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5695" y="2708920"/>
            <a:ext cx="5891563" cy="4320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933322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>
          <a:xfrm>
            <a:off x="609600" y="381000"/>
            <a:ext cx="8229600" cy="762000"/>
          </a:xfrm>
        </p:spPr>
        <p:txBody>
          <a:bodyPr/>
          <a:lstStyle/>
          <a:p>
            <a:r>
              <a:rPr lang="en-US" dirty="0"/>
              <a:t>To model (III)</a:t>
            </a:r>
          </a:p>
        </p:txBody>
      </p:sp>
      <p:sp>
        <p:nvSpPr>
          <p:cNvPr id="37904" name="Rectangle 16"/>
          <p:cNvSpPr>
            <a:spLocks noGrp="1" noChangeArrowheads="1"/>
          </p:cNvSpPr>
          <p:nvPr>
            <p:ph type="body" sz="half" idx="1"/>
          </p:nvPr>
        </p:nvSpPr>
        <p:spPr>
          <a:xfrm>
            <a:off x="609600" y="1524000"/>
            <a:ext cx="8229600" cy="2438400"/>
          </a:xfrm>
        </p:spPr>
        <p:txBody>
          <a:bodyPr/>
          <a:lstStyle/>
          <a:p>
            <a:pPr>
              <a:spcBef>
                <a:spcPct val="50000"/>
              </a:spcBef>
            </a:pPr>
            <a:r>
              <a:rPr lang="en-US" sz="2400" dirty="0"/>
              <a:t>Don’t trust the grid.</a:t>
            </a:r>
          </a:p>
          <a:p>
            <a:endParaRPr lang="en-US" sz="2400" dirty="0"/>
          </a:p>
        </p:txBody>
      </p:sp>
      <p:sp>
        <p:nvSpPr>
          <p:cNvPr id="37895" name="Text Box 7"/>
          <p:cNvSpPr txBox="1">
            <a:spLocks noChangeArrowheads="1"/>
          </p:cNvSpPr>
          <p:nvPr/>
        </p:nvSpPr>
        <p:spPr bwMode="auto">
          <a:xfrm>
            <a:off x="1763713" y="1484313"/>
            <a:ext cx="1841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>
            <a:prstTxWarp prst="textNoShape">
              <a:avLst/>
            </a:prstTxWarp>
            <a:spAutoFit/>
          </a:bodyPr>
          <a:lstStyle/>
          <a:p>
            <a:endParaRPr lang="en-US" dirty="0"/>
          </a:p>
        </p:txBody>
      </p:sp>
      <p:pic>
        <p:nvPicPr>
          <p:cNvPr id="37898" name="Picture 10" descr="Einsteinblock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84213" y="2095500"/>
            <a:ext cx="6194425" cy="4686300"/>
          </a:xfrm>
          <a:prstGeom prst="rect">
            <a:avLst/>
          </a:prstGeom>
          <a:noFill/>
        </p:spPr>
      </p:pic>
      <p:pic>
        <p:nvPicPr>
          <p:cNvPr id="37899" name="Picture 11" descr="Einsteinblocky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380288" y="4111625"/>
            <a:ext cx="647700" cy="490537"/>
          </a:xfrm>
          <a:prstGeom prst="rect">
            <a:avLst/>
          </a:prstGeom>
          <a:noFill/>
        </p:spPr>
      </p:pic>
      <p:sp>
        <p:nvSpPr>
          <p:cNvPr id="9" name="TextBox 8"/>
          <p:cNvSpPr txBox="1"/>
          <p:nvPr/>
        </p:nvSpPr>
        <p:spPr>
          <a:xfrm>
            <a:off x="6858000" y="6474023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model a device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/>
            <a:r>
              <a:rPr lang="en-US" dirty="0"/>
              <a:t>It has finite resolution.</a:t>
            </a:r>
          </a:p>
          <a:p>
            <a:pPr lvl="3"/>
            <a:r>
              <a:rPr lang="en-US" dirty="0"/>
              <a:t>Infinite resolution is impossible.</a:t>
            </a:r>
          </a:p>
          <a:p>
            <a:pPr lvl="2"/>
            <a:r>
              <a:rPr lang="en-US" dirty="0"/>
              <a:t>Take uncommitted observations </a:t>
            </a:r>
          </a:p>
          <a:p>
            <a:pPr lvl="3"/>
            <a:r>
              <a:rPr lang="en-US" dirty="0"/>
              <a:t>There is no bias, no knowledge, no memory.</a:t>
            </a:r>
          </a:p>
          <a:p>
            <a:pPr lvl="2"/>
            <a:r>
              <a:rPr lang="en-US" dirty="0"/>
              <a:t>We know nothing. </a:t>
            </a:r>
          </a:p>
          <a:p>
            <a:pPr lvl="3"/>
            <a:r>
              <a:rPr lang="en-US" dirty="0"/>
              <a:t>At least, at the first stage. Refine later on.</a:t>
            </a:r>
          </a:p>
          <a:p>
            <a:pPr lvl="2"/>
            <a:r>
              <a:rPr lang="en-US" dirty="0"/>
              <a:t>Allow different scales. </a:t>
            </a:r>
          </a:p>
          <a:p>
            <a:pPr lvl="3"/>
            <a:r>
              <a:rPr lang="en-US" dirty="0"/>
              <a:t>There’s more than just pixels .</a:t>
            </a:r>
          </a:p>
          <a:p>
            <a:pPr lvl="2"/>
            <a:r>
              <a:rPr lang="en-US" dirty="0"/>
              <a:t>View them simultaneously.</a:t>
            </a:r>
          </a:p>
          <a:p>
            <a:pPr lvl="3"/>
            <a:r>
              <a:rPr lang="en-US" dirty="0"/>
              <a:t>There is no preferred size.</a:t>
            </a:r>
          </a:p>
          <a:p>
            <a:pPr lvl="2"/>
            <a:r>
              <a:rPr lang="en-US" dirty="0"/>
              <a:t>Noise is part of the measurement.</a:t>
            </a:r>
          </a:p>
          <a:p>
            <a:pPr lvl="3"/>
            <a:r>
              <a:rPr lang="en-US" dirty="0"/>
              <a:t>Beware!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705600" y="6400800"/>
            <a:ext cx="3276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Slide by Arjan Kuijper, 2003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Deep structure</a:t>
            </a:r>
          </a:p>
        </p:txBody>
      </p:sp>
      <p:sp>
        <p:nvSpPr>
          <p:cNvPr id="101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algn="ctr"/>
            <a:endParaRPr lang="en-US" dirty="0"/>
          </a:p>
          <a:p>
            <a:pPr algn="ctr">
              <a:buNone/>
            </a:pPr>
            <a:r>
              <a:rPr lang="en-US" dirty="0"/>
              <a:t>The challenge is to understand the image</a:t>
            </a:r>
            <a:br>
              <a:rPr lang="en-US" dirty="0"/>
            </a:br>
            <a:r>
              <a:rPr lang="en-US" dirty="0"/>
              <a:t>really on all the levels simultaneously,</a:t>
            </a:r>
            <a:br>
              <a:rPr lang="en-US" dirty="0"/>
            </a:br>
            <a:r>
              <a:rPr lang="en-US" dirty="0"/>
              <a:t>and not as an unrelated set of derived images</a:t>
            </a:r>
            <a:br>
              <a:rPr lang="en-US" dirty="0"/>
            </a:br>
            <a:r>
              <a:rPr lang="en-US" dirty="0"/>
              <a:t>at different levels of blurring.</a:t>
            </a:r>
          </a:p>
          <a:p>
            <a:endParaRPr lang="en-US" dirty="0"/>
          </a:p>
          <a:p>
            <a:pPr>
              <a:buNone/>
            </a:pPr>
            <a:r>
              <a:rPr lang="en-US" dirty="0"/>
              <a:t>Jan Koenderink (1984)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choice of model: Linear scale space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800600" cy="4525963"/>
          </a:xfrm>
        </p:spPr>
        <p:txBody>
          <a:bodyPr/>
          <a:lstStyle/>
          <a:p>
            <a:r>
              <a:rPr lang="en-US" sz="2400" dirty="0"/>
              <a:t>The scale space of </a:t>
            </a:r>
            <a:r>
              <a:rPr lang="en-US" sz="2400" i="1" dirty="0"/>
              <a:t>I</a:t>
            </a:r>
            <a:r>
              <a:rPr lang="en-US" sz="2400" dirty="0"/>
              <a:t> is a 1-parameter family</a:t>
            </a: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Scale is given by      and is an important parameter in Computer Vision algorithms</a:t>
            </a:r>
          </a:p>
          <a:p>
            <a:endParaRPr lang="en-US" sz="2400" dirty="0"/>
          </a:p>
          <a:p>
            <a:r>
              <a:rPr lang="en-US" sz="2400" dirty="0"/>
              <a:t>As the scale increases details in the image disappear and we focus on the large scale structures that are left.</a:t>
            </a:r>
          </a:p>
          <a:p>
            <a:pPr>
              <a:buNone/>
            </a:pPr>
            <a:endParaRPr lang="en-US" sz="2400" dirty="0"/>
          </a:p>
        </p:txBody>
      </p:sp>
      <p:pic>
        <p:nvPicPr>
          <p:cNvPr id="8" name="Picture 7" descr="lena.eps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10200" y="1676400"/>
            <a:ext cx="1441450" cy="1437435"/>
          </a:xfrm>
          <a:prstGeom prst="rect">
            <a:avLst/>
          </a:prstGeom>
        </p:spPr>
      </p:pic>
      <p:pic>
        <p:nvPicPr>
          <p:cNvPr id="9" name="Picture 8" descr="lena.eps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10200" y="3200400"/>
            <a:ext cx="1441450" cy="1437434"/>
          </a:xfrm>
          <a:prstGeom prst="rect">
            <a:avLst/>
          </a:prstGeom>
        </p:spPr>
      </p:pic>
      <p:pic>
        <p:nvPicPr>
          <p:cNvPr id="10" name="Picture 9" descr="lena.eps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10200" y="4724400"/>
            <a:ext cx="1441449" cy="1437434"/>
          </a:xfrm>
          <a:prstGeom prst="rect">
            <a:avLst/>
          </a:prstGeom>
        </p:spPr>
      </p:pic>
      <p:pic>
        <p:nvPicPr>
          <p:cNvPr id="11" name="Picture 10" descr="lena.eps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34200" y="1676400"/>
            <a:ext cx="1441449" cy="1437433"/>
          </a:xfrm>
          <a:prstGeom prst="rect">
            <a:avLst/>
          </a:prstGeom>
        </p:spPr>
      </p:pic>
      <p:pic>
        <p:nvPicPr>
          <p:cNvPr id="12" name="Picture 11" descr="lena.eps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934200" y="3200400"/>
            <a:ext cx="1441448" cy="1437433"/>
          </a:xfrm>
          <a:prstGeom prst="rect">
            <a:avLst/>
          </a:prstGeom>
        </p:spPr>
      </p:pic>
      <p:pic>
        <p:nvPicPr>
          <p:cNvPr id="13" name="Picture 12" descr="lena.eps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934200" y="4724400"/>
            <a:ext cx="1441448" cy="1437432"/>
          </a:xfrm>
          <a:prstGeom prst="rect">
            <a:avLst/>
          </a:prstGeom>
        </p:spPr>
      </p:pic>
      <p:graphicFrame>
        <p:nvGraphicFramePr>
          <p:cNvPr id="83970" name="Object 2"/>
          <p:cNvGraphicFramePr>
            <a:graphicFrameLocks noChangeAspect="1"/>
          </p:cNvGraphicFramePr>
          <p:nvPr/>
        </p:nvGraphicFramePr>
        <p:xfrm>
          <a:off x="914400" y="2514600"/>
          <a:ext cx="2859088" cy="728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2" name="Equation" r:id="rId10" imgW="1549400" imgH="393700" progId="Equation.3">
                  <p:embed/>
                </p:oleObj>
              </mc:Choice>
              <mc:Fallback>
                <p:oleObj name="Equation" r:id="rId10" imgW="1549400" imgH="393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2514600"/>
                        <a:ext cx="2859088" cy="7286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3971" name="Object 3"/>
          <p:cNvGraphicFramePr>
            <a:graphicFrameLocks noChangeAspect="1"/>
          </p:cNvGraphicFramePr>
          <p:nvPr/>
        </p:nvGraphicFramePr>
        <p:xfrm>
          <a:off x="3276600" y="3429000"/>
          <a:ext cx="304800" cy="238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4113" name="Equation" r:id="rId12" imgW="114300" imgH="88900" progId="Equation.3">
                  <p:embed/>
                </p:oleObj>
              </mc:Choice>
              <mc:Fallback>
                <p:oleObj name="Equation" r:id="rId12" imgW="114300" imgH="889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276600" y="3429000"/>
                        <a:ext cx="304800" cy="238339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=""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  <p:bldP spid="7" grpId="1" uiExpand="1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Multi-scale versus multi-resolution:</a:t>
            </a:r>
            <a:br>
              <a:rPr lang="en-US" dirty="0"/>
            </a:br>
            <a:r>
              <a:rPr lang="en-US" dirty="0"/>
              <a:t>The Gaussian pyramid</a:t>
            </a:r>
          </a:p>
        </p:txBody>
      </p:sp>
      <p:pic>
        <p:nvPicPr>
          <p:cNvPr id="4" name="Content Placeholder 3" descr="gaussian_pyramid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30080" r="-30080"/>
          <a:stretch>
            <a:fillRect/>
          </a:stretch>
        </p:blipFill>
        <p:spPr/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scale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There is an obvious need because we do not know the size of things.  </a:t>
            </a:r>
          </a:p>
          <a:p>
            <a:endParaRPr lang="en-US" dirty="0"/>
          </a:p>
          <a:p>
            <a:r>
              <a:rPr lang="en-US" dirty="0"/>
              <a:t>We may have to match images obtained from different distances.</a:t>
            </a:r>
          </a:p>
          <a:p>
            <a:endParaRPr lang="en-US" dirty="0"/>
          </a:p>
          <a:p>
            <a:r>
              <a:rPr lang="en-US" dirty="0"/>
              <a:t>We may easily reduce resolution but we cannot increase</a:t>
            </a:r>
          </a:p>
          <a:p>
            <a:endParaRPr lang="en-US" dirty="0"/>
          </a:p>
          <a:p>
            <a:r>
              <a:rPr lang="en-US" dirty="0"/>
              <a:t>Multi scale analysis may be used to speed up using a coarse to fine approach</a:t>
            </a:r>
          </a:p>
        </p:txBody>
      </p:sp>
    </p:spTree>
    <p:extLst>
      <p:ext uri="{BB962C8B-B14F-4D97-AF65-F5344CB8AC3E}">
        <p14:creationId xmlns:p14="http://schemas.microsoft.com/office/powerpoint/2010/main" val="388139888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Coarse to fine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79512" y="1600200"/>
            <a:ext cx="8712968" cy="4525963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dirty="0"/>
              <a:t>Instead of solving the original problem reduce resolution and solve at coarse scale.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Use coarse solution to constrain the solution at finer scales.</a:t>
            </a:r>
          </a:p>
          <a:p>
            <a:pPr marL="457200" indent="-457200">
              <a:buFont typeface="+mj-lt"/>
              <a:buAutoNum type="arabicPeriod"/>
            </a:pPr>
            <a:r>
              <a:rPr lang="en-US" dirty="0"/>
              <a:t>Iterate until problem solved at full resolution.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Application within</a:t>
            </a:r>
            <a:r>
              <a:rPr lang="en-US" dirty="0"/>
              <a:t>:  Image matching, Flow computation/video coding, Adaptive thresholding or image normalization, Image registration etc. etc.</a:t>
            </a:r>
          </a:p>
        </p:txBody>
      </p:sp>
    </p:spTree>
    <p:extLst>
      <p:ext uri="{BB962C8B-B14F-4D97-AF65-F5344CB8AC3E}">
        <p14:creationId xmlns:p14="http://schemas.microsoft.com/office/powerpoint/2010/main" val="1463077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6851104" cy="1143000"/>
          </a:xfrm>
        </p:spPr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Coarse-to-fine edge-based stereo analysis</a:t>
            </a:r>
          </a:p>
        </p:txBody>
      </p:sp>
      <p:pic>
        <p:nvPicPr>
          <p:cNvPr id="4" name="Content Placeholder 3" descr="EdgePyramidStereo2.pd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816" r="-34816"/>
          <a:stretch>
            <a:fillRect/>
          </a:stretch>
        </p:blipFill>
        <p:spPr>
          <a:xfrm>
            <a:off x="611560" y="1685267"/>
            <a:ext cx="8075241" cy="4440897"/>
          </a:xfrm>
        </p:spPr>
      </p:pic>
    </p:spTree>
    <p:extLst>
      <p:ext uri="{BB962C8B-B14F-4D97-AF65-F5344CB8AC3E}">
        <p14:creationId xmlns:p14="http://schemas.microsoft.com/office/powerpoint/2010/main" val="100969719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 scale feature detectors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All the mentioned interest point detectors may be extended to operate on all scale levels.</a:t>
            </a:r>
          </a:p>
          <a:p>
            <a:endParaRPr lang="en-US" dirty="0"/>
          </a:p>
          <a:p>
            <a:r>
              <a:rPr lang="en-US" dirty="0"/>
              <a:t>Multi scale detectors must compare the detection strength at neighboring scale levels and suppress the non-maximal. </a:t>
            </a:r>
          </a:p>
          <a:p>
            <a:endParaRPr lang="en-US" dirty="0"/>
          </a:p>
          <a:p>
            <a:r>
              <a:rPr lang="en-US" dirty="0"/>
              <a:t>The detection strength evaluation must be scale invariant.  This is a non-trivial matter (see paper by Tony Lindeberg in the supplementary material).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13922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 to 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have to attribute each feature point with a descriptor in order to compare if the a candidate match is good or not.</a:t>
            </a:r>
          </a:p>
          <a:p>
            <a:endParaRPr lang="en-US" dirty="0"/>
          </a:p>
          <a:p>
            <a:r>
              <a:rPr lang="en-US" dirty="0"/>
              <a:t>Descriptors have to be local, informative, insensitive to noise, luminance variations, perspective deformation including rotation, to pixel quantization etc.</a:t>
            </a:r>
          </a:p>
          <a:p>
            <a:endParaRPr lang="en-US" dirty="0"/>
          </a:p>
          <a:p>
            <a:r>
              <a:rPr lang="en-US" dirty="0"/>
              <a:t>We like compact (low dimensional) descriptors but recognize that high dimensional ones may be more discriminative.</a:t>
            </a:r>
          </a:p>
        </p:txBody>
      </p:sp>
    </p:spTree>
    <p:extLst>
      <p:ext uri="{BB962C8B-B14F-4D97-AF65-F5344CB8AC3E}">
        <p14:creationId xmlns:p14="http://schemas.microsoft.com/office/powerpoint/2010/main" val="33330340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404664"/>
            <a:ext cx="4032448" cy="778098"/>
          </a:xfrm>
        </p:spPr>
        <p:txBody>
          <a:bodyPr/>
          <a:lstStyle/>
          <a:p>
            <a:r>
              <a:rPr lang="en-US" sz="3200" dirty="0">
                <a:solidFill>
                  <a:schemeClr val="accent2"/>
                </a:solidFill>
              </a:rPr>
              <a:t>Plot of gradients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5157192"/>
            <a:ext cx="770485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For a corner, the gradients will span a substantial area (pointing at two main directions).  For linear transitions (edges) they will all point in the same direction</a:t>
            </a:r>
            <a:r>
              <a:rPr lang="en-US" dirty="0"/>
              <a:t>.</a:t>
            </a:r>
          </a:p>
        </p:txBody>
      </p:sp>
      <p:pic>
        <p:nvPicPr>
          <p:cNvPr id="8" name="Content Placeholder 7" descr="gradientplot.jpg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133" t="-27501" r="-4576" b="-33320"/>
          <a:stretch/>
        </p:blipFill>
        <p:spPr>
          <a:xfrm>
            <a:off x="1115616" y="1484784"/>
            <a:ext cx="6768752" cy="3652590"/>
          </a:xfrm>
        </p:spPr>
      </p:pic>
    </p:spTree>
    <p:extLst>
      <p:ext uri="{BB962C8B-B14F-4D97-AF65-F5344CB8AC3E}">
        <p14:creationId xmlns:p14="http://schemas.microsoft.com/office/powerpoint/2010/main" val="143625735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Descriptors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1520" y="1600200"/>
            <a:ext cx="8640960" cy="4525963"/>
          </a:xfrm>
        </p:spPr>
        <p:txBody>
          <a:bodyPr/>
          <a:lstStyle/>
          <a:p>
            <a:r>
              <a:rPr lang="en-US" dirty="0"/>
              <a:t>Most modern descriptors build on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dirty="0"/>
              <a:t>Statistics / histogramming</a:t>
            </a:r>
          </a:p>
          <a:p>
            <a:pPr marL="1257300" lvl="2" indent="-457200">
              <a:buFont typeface="+mj-lt"/>
              <a:buAutoNum type="arabicPeriod"/>
            </a:pPr>
            <a:r>
              <a:rPr lang="en-US" dirty="0"/>
              <a:t>Spatial sampling of the gradients is some neighborhood to the interest point.</a:t>
            </a:r>
          </a:p>
          <a:p>
            <a:pPr lvl="1"/>
            <a:endParaRPr lang="en-US" dirty="0"/>
          </a:p>
          <a:p>
            <a:r>
              <a:rPr lang="en-US" dirty="0"/>
              <a:t>Some descriptors include color, e.g. color histograms      (but we skip this here)</a:t>
            </a:r>
          </a:p>
          <a:p>
            <a:endParaRPr lang="en-US" dirty="0"/>
          </a:p>
          <a:p>
            <a:r>
              <a:rPr lang="en-US" dirty="0"/>
              <a:t>Few descriptors use raw image data as used in correlation</a:t>
            </a:r>
          </a:p>
          <a:p>
            <a:endParaRPr lang="en-US" dirty="0"/>
          </a:p>
          <a:p>
            <a:r>
              <a:rPr lang="en-US" dirty="0"/>
              <a:t>Next lecture will dwell with descriptor construction and matching</a:t>
            </a:r>
          </a:p>
        </p:txBody>
      </p:sp>
    </p:spTree>
    <p:extLst>
      <p:ext uri="{BB962C8B-B14F-4D97-AF65-F5344CB8AC3E}">
        <p14:creationId xmlns:p14="http://schemas.microsoft.com/office/powerpoint/2010/main" val="8385836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Literature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/>
              <a:t>Reading material:</a:t>
            </a:r>
          </a:p>
          <a:p>
            <a:r>
              <a:rPr lang="en-US" dirty="0"/>
              <a:t>Forsyth and Ponce: Ch. 7.1 – 7.2, 7.7 (Filtering basics)</a:t>
            </a:r>
          </a:p>
          <a:p>
            <a:r>
              <a:rPr lang="en-US" dirty="0"/>
              <a:t>Lowe IJCV 2004, Sec. 1 – 3 (DoG, Laplacian)</a:t>
            </a:r>
          </a:p>
          <a:p>
            <a:r>
              <a:rPr lang="en-US" dirty="0"/>
              <a:t>Schmid, Mohr and Bauckhage IJCV 2000, Sec. 1 – 2 (Harris corner) </a:t>
            </a:r>
          </a:p>
          <a:p>
            <a:r>
              <a:rPr lang="en-US" dirty="0"/>
              <a:t>Lindeberg 1996 (Scale-space theory)</a:t>
            </a:r>
          </a:p>
          <a:p>
            <a:pPr>
              <a:buNone/>
            </a:pPr>
            <a:endParaRPr lang="en-US" dirty="0"/>
          </a:p>
          <a:p>
            <a:pPr>
              <a:buNone/>
            </a:pPr>
            <a:r>
              <a:rPr lang="en-US" dirty="0"/>
              <a:t>Additional material:</a:t>
            </a:r>
          </a:p>
          <a:p>
            <a:r>
              <a:rPr lang="en-US" sz="2000" dirty="0"/>
              <a:t>C. Harris and M. Stephens: A Combined Corner and Edge Detector. 4th </a:t>
            </a:r>
            <a:r>
              <a:rPr lang="en-US" sz="2000" dirty="0" err="1"/>
              <a:t>Alvey</a:t>
            </a:r>
            <a:r>
              <a:rPr lang="en-US" sz="2000" dirty="0"/>
              <a:t> Vision Conference, 147—151, 1988.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solidFill>
                  <a:schemeClr val="accent2"/>
                </a:solidFill>
              </a:rPr>
              <a:t>The structure tensor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 (G</a:t>
            </a:r>
            <a:r>
              <a:rPr lang="en-US" baseline="30000" dirty="0"/>
              <a:t>i</a:t>
            </a:r>
            <a:r>
              <a:rPr lang="en-US" baseline="-25000" dirty="0"/>
              <a:t>x</a:t>
            </a:r>
            <a:r>
              <a:rPr lang="en-US" dirty="0"/>
              <a:t>,G</a:t>
            </a:r>
            <a:r>
              <a:rPr lang="en-US" baseline="30000" dirty="0"/>
              <a:t>i</a:t>
            </a:r>
            <a:r>
              <a:rPr lang="en-US" baseline="-25000" dirty="0"/>
              <a:t>y</a:t>
            </a:r>
            <a:r>
              <a:rPr lang="en-US" dirty="0"/>
              <a:t>) be the i’th gradient in a square area around a potential corner point. In practice each gradient is weighted by a Gaussian of the distance to the point.</a:t>
            </a:r>
          </a:p>
          <a:p>
            <a:endParaRPr lang="en-US" dirty="0"/>
          </a:p>
          <a:p>
            <a:r>
              <a:rPr lang="en-US" dirty="0"/>
              <a:t>Let A</a:t>
            </a:r>
            <a:r>
              <a:rPr lang="en-US" baseline="-25000" dirty="0"/>
              <a:t>[Nx2] </a:t>
            </a:r>
            <a:r>
              <a:rPr lang="en-US" dirty="0"/>
              <a:t>be the stack of all N gradients</a:t>
            </a:r>
          </a:p>
          <a:p>
            <a:endParaRPr lang="en-US" dirty="0"/>
          </a:p>
          <a:p>
            <a:r>
              <a:rPr lang="en-US" dirty="0"/>
              <a:t>Let T = (1/n)A</a:t>
            </a:r>
            <a:r>
              <a:rPr lang="en-US" baseline="30000" dirty="0"/>
              <a:t>T</a:t>
            </a:r>
            <a:r>
              <a:rPr lang="en-US" dirty="0"/>
              <a:t>A be </a:t>
            </a:r>
            <a:r>
              <a:rPr lang="en-US" dirty="0">
                <a:solidFill>
                  <a:srgbClr val="FF0000"/>
                </a:solidFill>
              </a:rPr>
              <a:t>the structure tensor</a:t>
            </a:r>
            <a:r>
              <a:rPr lang="en-US" dirty="0"/>
              <a:t>, i.e. a 2x2 symmetric matrix of sums of products of gradient components.</a:t>
            </a:r>
          </a:p>
          <a:p>
            <a:endParaRPr lang="en-US" dirty="0"/>
          </a:p>
          <a:p>
            <a:r>
              <a:rPr lang="en-US" dirty="0"/>
              <a:t>T captures the second order statistics (i.e. variances and covariance's) of the </a:t>
            </a:r>
            <a:r>
              <a:rPr lang="en-US" dirty="0">
                <a:solidFill>
                  <a:srgbClr val="FF0000"/>
                </a:solidFill>
              </a:rPr>
              <a:t>uncentered</a:t>
            </a:r>
            <a:r>
              <a:rPr lang="en-US" dirty="0"/>
              <a:t> gradient point cloud.</a:t>
            </a:r>
          </a:p>
        </p:txBody>
      </p:sp>
    </p:spTree>
    <p:extLst>
      <p:ext uri="{BB962C8B-B14F-4D97-AF65-F5344CB8AC3E}">
        <p14:creationId xmlns:p14="http://schemas.microsoft.com/office/powerpoint/2010/main" val="2033290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tensor analysis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4978896" cy="4525963"/>
          </a:xfrm>
        </p:spPr>
        <p:txBody>
          <a:bodyPr/>
          <a:lstStyle/>
          <a:p>
            <a:r>
              <a:rPr lang="en-US" dirty="0"/>
              <a:t>The first eigenvector of T points in the direction where the gradient point cloud is broadest (has the largest variance given by the first eigenvalue).</a:t>
            </a:r>
          </a:p>
          <a:p>
            <a:endParaRPr lang="en-US" dirty="0"/>
          </a:p>
          <a:p>
            <a:r>
              <a:rPr lang="en-US" dirty="0"/>
              <a:t>The second eigenvector is orthogonal to the first and points in the direction where the gradient point cloud is most condensed (has smallest variance = the 2. eigenvalue).  </a:t>
            </a:r>
          </a:p>
        </p:txBody>
      </p:sp>
      <p:pic>
        <p:nvPicPr>
          <p:cNvPr id="4" name="Picture 3" descr="gradientplot2.eps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2079" y="1988840"/>
            <a:ext cx="3546721" cy="34563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027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Corners by maximum of smallest eigenvalues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Only if the smallest eigenvalue is large the local gradient points in several dominant directions. 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00495998"/>
              </p:ext>
            </p:extLst>
          </p:nvPr>
        </p:nvGraphicFramePr>
        <p:xfrm>
          <a:off x="4514850" y="3346450"/>
          <a:ext cx="114300" cy="1651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1" name="Equation" r:id="rId3" imgW="114300" imgH="165100" progId="Equation.3">
                  <p:embed/>
                </p:oleObj>
              </mc:Choice>
              <mc:Fallback>
                <p:oleObj name="Equation" r:id="rId3" imgW="114300" imgH="1651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514850" y="3346450"/>
                        <a:ext cx="114300" cy="1651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extBox 5"/>
          <p:cNvSpPr txBox="1"/>
          <p:nvPr/>
        </p:nvSpPr>
        <p:spPr>
          <a:xfrm>
            <a:off x="755576" y="3501008"/>
            <a:ext cx="633670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Where </a:t>
            </a:r>
            <a:r>
              <a:rPr lang="en-US" sz="2000" dirty="0"/>
              <a:t> </a:t>
            </a:r>
          </a:p>
        </p:txBody>
      </p:sp>
      <p:graphicFrame>
        <p:nvGraphicFramePr>
          <p:cNvPr id="7" name="Object 6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066018523"/>
              </p:ext>
            </p:extLst>
          </p:nvPr>
        </p:nvGraphicFramePr>
        <p:xfrm>
          <a:off x="2627784" y="3717032"/>
          <a:ext cx="2016224" cy="11075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2" name="Equation" r:id="rId5" imgW="901700" imgH="495300" progId="Equation.3">
                  <p:embed/>
                </p:oleObj>
              </mc:Choice>
              <mc:Fallback>
                <p:oleObj name="Equation" r:id="rId5" imgW="901700" imgH="4953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627784" y="3717032"/>
                        <a:ext cx="2016224" cy="11075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9" name="Object 8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23867995"/>
              </p:ext>
            </p:extLst>
          </p:nvPr>
        </p:nvGraphicFramePr>
        <p:xfrm>
          <a:off x="2339752" y="2492896"/>
          <a:ext cx="4172464" cy="10081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3" name="Equation" r:id="rId7" imgW="1892300" imgH="457200" progId="Equation.3">
                  <p:embed/>
                </p:oleObj>
              </mc:Choice>
              <mc:Fallback>
                <p:oleObj name="Equation" r:id="rId7" imgW="1892300" imgH="4572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8"/>
                      <a:stretch>
                        <a:fillRect/>
                      </a:stretch>
                    </p:blipFill>
                    <p:spPr>
                      <a:xfrm>
                        <a:off x="2339752" y="2492896"/>
                        <a:ext cx="4172464" cy="10081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" name="TextBox 9"/>
          <p:cNvSpPr txBox="1"/>
          <p:nvPr/>
        </p:nvSpPr>
        <p:spPr>
          <a:xfrm>
            <a:off x="899592" y="5301208"/>
            <a:ext cx="6912768" cy="1200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To verify this solve </a:t>
            </a:r>
            <a:r>
              <a:rPr lang="en-US" sz="2400" dirty="0">
                <a:solidFill>
                  <a:srgbClr val="008000"/>
                </a:solidFill>
              </a:rPr>
              <a:t>Tx =   x   </a:t>
            </a:r>
            <a:r>
              <a:rPr lang="en-US" sz="2400" dirty="0"/>
              <a:t>or   </a:t>
            </a:r>
            <a:r>
              <a:rPr lang="en-US" sz="2400" dirty="0">
                <a:solidFill>
                  <a:srgbClr val="008000"/>
                </a:solidFill>
              </a:rPr>
              <a:t>det(T-   I) = 0</a:t>
            </a:r>
            <a:r>
              <a:rPr lang="en-US" sz="2400" dirty="0"/>
              <a:t>.</a:t>
            </a:r>
          </a:p>
          <a:p>
            <a:endParaRPr lang="en-US" sz="2400" dirty="0"/>
          </a:p>
          <a:p>
            <a:r>
              <a:rPr lang="en-US" sz="2400" dirty="0"/>
              <a:t>Please note that we have to take a square root </a:t>
            </a:r>
          </a:p>
        </p:txBody>
      </p:sp>
      <p:graphicFrame>
        <p:nvGraphicFramePr>
          <p:cNvPr id="11" name="Object 10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06806920"/>
              </p:ext>
            </p:extLst>
          </p:nvPr>
        </p:nvGraphicFramePr>
        <p:xfrm>
          <a:off x="4067944" y="5373216"/>
          <a:ext cx="360040" cy="3600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4" name="Equation" r:id="rId9" imgW="139700" imgH="177800" progId="Equation.3">
                  <p:embed/>
                </p:oleObj>
              </mc:Choice>
              <mc:Fallback>
                <p:oleObj name="Equation" r:id="rId9" imgW="139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4067944" y="5373216"/>
                        <a:ext cx="360040" cy="36004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2" name="Object 11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995534656"/>
              </p:ext>
            </p:extLst>
          </p:nvPr>
        </p:nvGraphicFramePr>
        <p:xfrm>
          <a:off x="6084168" y="5301208"/>
          <a:ext cx="360040" cy="45093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45" name="Equation" r:id="rId11" imgW="139700" imgH="177800" progId="Equation.3">
                  <p:embed/>
                </p:oleObj>
              </mc:Choice>
              <mc:Fallback>
                <p:oleObj name="Equation" r:id="rId11" imgW="139700" imgH="1778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6084168" y="5301208"/>
                        <a:ext cx="360040" cy="45093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5824373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Shi-Tomasi corner detection</a:t>
            </a:r>
          </a:p>
        </p:txBody>
      </p:sp>
      <p:pic>
        <p:nvPicPr>
          <p:cNvPr id="4" name="Content Placeholder 3" descr="eigvalcorners.jpg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6" b="13336"/>
          <a:stretch>
            <a:fillRect/>
          </a:stretch>
        </p:blipFill>
        <p:spPr>
          <a:xfrm>
            <a:off x="378270" y="1556792"/>
            <a:ext cx="8308530" cy="4569371"/>
          </a:xfrm>
        </p:spPr>
      </p:pic>
    </p:spTree>
    <p:extLst>
      <p:ext uri="{BB962C8B-B14F-4D97-AF65-F5344CB8AC3E}">
        <p14:creationId xmlns:p14="http://schemas.microsoft.com/office/powerpoint/2010/main" val="3829759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Harris corners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Harris </a:t>
            </a:r>
            <a:r>
              <a:rPr lang="en-US"/>
              <a:t>detector builds </a:t>
            </a:r>
            <a:r>
              <a:rPr lang="en-US" dirty="0"/>
              <a:t>on the same structure tensor T.  Harris and Stephens wanted to speed up and avoid the square root extraction.</a:t>
            </a:r>
          </a:p>
          <a:p>
            <a:endParaRPr lang="en-US" dirty="0"/>
          </a:p>
          <a:p>
            <a:r>
              <a:rPr lang="en-US" dirty="0"/>
              <a:t>We want: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Where 0 &lt; a &lt; 1</a:t>
            </a:r>
          </a:p>
          <a:p>
            <a:r>
              <a:rPr lang="en-US" dirty="0"/>
              <a:t>Corresponding to the</a:t>
            </a:r>
          </a:p>
          <a:p>
            <a:r>
              <a:rPr lang="en-US" dirty="0"/>
              <a:t>central area of the figure</a:t>
            </a:r>
          </a:p>
          <a:p>
            <a:endParaRPr lang="en-US" dirty="0"/>
          </a:p>
        </p:txBody>
      </p:sp>
      <p:pic>
        <p:nvPicPr>
          <p:cNvPr id="4" name="Picture 3" descr="harris.eps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67281" y="2996952"/>
            <a:ext cx="4554953" cy="3096344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742673137"/>
              </p:ext>
            </p:extLst>
          </p:nvPr>
        </p:nvGraphicFramePr>
        <p:xfrm>
          <a:off x="1043607" y="3717032"/>
          <a:ext cx="1974413" cy="72008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8809" name="Equation" r:id="rId4" imgW="1079500" imgH="393700" progId="Equation.3">
                  <p:embed/>
                </p:oleObj>
              </mc:Choice>
              <mc:Fallback>
                <p:oleObj name="Equation" r:id="rId4" imgW="1079500" imgH="393700" progId="Equation.3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043607" y="3717032"/>
                        <a:ext cx="1974413" cy="72008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15388351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2412</TotalTime>
  <Words>1879</Words>
  <Application>Microsoft Office PowerPoint</Application>
  <PresentationFormat>On-screen Show (4:3)</PresentationFormat>
  <Paragraphs>273</Paragraphs>
  <Slides>41</Slides>
  <Notes>16</Notes>
  <HiddenSlides>0</HiddenSlides>
  <MMClips>0</MMClips>
  <ScaleCrop>false</ScaleCrop>
  <HeadingPairs>
    <vt:vector size="8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41</vt:i4>
      </vt:variant>
    </vt:vector>
  </HeadingPairs>
  <TitlesOfParts>
    <vt:vector size="48" baseType="lpstr">
      <vt:lpstr>ＭＳ Ｐゴシック</vt:lpstr>
      <vt:lpstr>Arial</vt:lpstr>
      <vt:lpstr>Tahoma</vt:lpstr>
      <vt:lpstr>Wingdings</vt:lpstr>
      <vt:lpstr>DIKUTalkNew</vt:lpstr>
      <vt:lpstr>Equation</vt:lpstr>
      <vt:lpstr>Équation</vt:lpstr>
      <vt:lpstr>Corners and Interest Points Matching</vt:lpstr>
      <vt:lpstr>Today</vt:lpstr>
      <vt:lpstr>Corners</vt:lpstr>
      <vt:lpstr>Plot of gradients</vt:lpstr>
      <vt:lpstr>The structure tensor</vt:lpstr>
      <vt:lpstr>Structure tensor analysis</vt:lpstr>
      <vt:lpstr>Corners by maximum of smallest eigenvalues</vt:lpstr>
      <vt:lpstr>Example: Shi-Tomasi corner detection</vt:lpstr>
      <vt:lpstr>Harris corners</vt:lpstr>
      <vt:lpstr>PowerPoint Presentation</vt:lpstr>
      <vt:lpstr>Harris detector</vt:lpstr>
      <vt:lpstr>Example Harris corner detection</vt:lpstr>
      <vt:lpstr>Interest point detectors: Detecting Harris corners (fixed scale)</vt:lpstr>
      <vt:lpstr>Plessey corner detector</vt:lpstr>
      <vt:lpstr>Example: Plessey corner detection</vt:lpstr>
      <vt:lpstr>Many other corner/interest point detectors exist</vt:lpstr>
      <vt:lpstr>Now we are going to use the interest points</vt:lpstr>
      <vt:lpstr>Fundamental Question: Where did the underlying feature go?</vt:lpstr>
      <vt:lpstr>Matching Strategy Illustrated</vt:lpstr>
      <vt:lpstr>Not all image patches can be matched</vt:lpstr>
      <vt:lpstr>Dense versus sparse matching?</vt:lpstr>
      <vt:lpstr>Salient points = Interests points</vt:lpstr>
      <vt:lpstr>Interest point detectors: Detecting blobs</vt:lpstr>
      <vt:lpstr>How do we know the size of things?</vt:lpstr>
      <vt:lpstr>Measurements What do we measure? </vt:lpstr>
      <vt:lpstr>Observations</vt:lpstr>
      <vt:lpstr>The visual system</vt:lpstr>
      <vt:lpstr>The visual system (Founding fathers of scale space theory)</vt:lpstr>
      <vt:lpstr>To model (II)</vt:lpstr>
      <vt:lpstr>To model (III)</vt:lpstr>
      <vt:lpstr>To model a device</vt:lpstr>
      <vt:lpstr>Deep structure</vt:lpstr>
      <vt:lpstr>Our choice of model: Linear scale space</vt:lpstr>
      <vt:lpstr>Multi-scale versus multi-resolution: The Gaussian pyramid</vt:lpstr>
      <vt:lpstr>Multi scale analysis</vt:lpstr>
      <vt:lpstr>Coarse to fine analysis</vt:lpstr>
      <vt:lpstr>Example:  Coarse-to-fine edge-based stereo analysis</vt:lpstr>
      <vt:lpstr>Multi scale feature detectors</vt:lpstr>
      <vt:lpstr>Introduction to descriptors</vt:lpstr>
      <vt:lpstr>Descriptors</vt:lpstr>
      <vt:lpstr>Literature</vt:lpstr>
    </vt:vector>
  </TitlesOfParts>
  <Company>University of Copenhagen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Features I: Detecting interest points</dc:title>
  <dc:creator>Kim Steenstrup Pedersen</dc:creator>
  <cp:lastModifiedBy>Francois Lauze</cp:lastModifiedBy>
  <cp:revision>332</cp:revision>
  <cp:lastPrinted>2013-11-20T10:40:57Z</cp:lastPrinted>
  <dcterms:created xsi:type="dcterms:W3CDTF">2012-11-25T12:49:12Z</dcterms:created>
  <dcterms:modified xsi:type="dcterms:W3CDTF">2017-12-10T14:32:19Z</dcterms:modified>
</cp:coreProperties>
</file>